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xlsx" ContentType="application/vnd.openxmlformats-officedocument.spreadsheetml.sheet"/>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86" r:id="rId2"/>
    <p:sldId id="285" r:id="rId3"/>
    <p:sldId id="282" r:id="rId4"/>
    <p:sldId id="260" r:id="rId5"/>
    <p:sldId id="283" r:id="rId6"/>
    <p:sldId id="271" r:id="rId7"/>
    <p:sldId id="261" r:id="rId8"/>
    <p:sldId id="262" r:id="rId9"/>
    <p:sldId id="273" r:id="rId10"/>
    <p:sldId id="272" r:id="rId11"/>
    <p:sldId id="274" r:id="rId12"/>
    <p:sldId id="265" r:id="rId13"/>
    <p:sldId id="269" r:id="rId14"/>
    <p:sldId id="275" r:id="rId15"/>
    <p:sldId id="276" r:id="rId16"/>
    <p:sldId id="277" r:id="rId17"/>
    <p:sldId id="278" r:id="rId18"/>
    <p:sldId id="279" r:id="rId19"/>
    <p:sldId id="280" r:id="rId20"/>
    <p:sldId id="281" r:id="rId21"/>
    <p:sldId id="287" r:id="rId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 mediu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l medi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8162" autoAdjust="0"/>
    <p:restoredTop sz="94660"/>
  </p:normalViewPr>
  <p:slideViewPr>
    <p:cSldViewPr>
      <p:cViewPr>
        <p:scale>
          <a:sx n="80" d="100"/>
          <a:sy n="80" d="100"/>
        </p:scale>
        <p:origin x="-1584" y="6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14752114186708476"/>
          <c:y val="6.4126826273336268E-2"/>
          <c:w val="0.65707045913947504"/>
          <c:h val="0.44501694840479128"/>
        </c:manualLayout>
      </c:layout>
      <c:barChart>
        <c:barDir val="col"/>
        <c:grouping val="clustered"/>
        <c:ser>
          <c:idx val="0"/>
          <c:order val="0"/>
          <c:tx>
            <c:strRef>
              <c:f>Foaie1!$B$1</c:f>
              <c:strCache>
                <c:ptCount val="1"/>
                <c:pt idx="0">
                  <c:v>2007</c:v>
                </c:pt>
              </c:strCache>
            </c:strRef>
          </c:tx>
          <c:cat>
            <c:strRef>
              <c:f>Foaie1!$A$2:$A$5</c:f>
              <c:strCache>
                <c:ptCount val="3"/>
                <c:pt idx="0">
                  <c:v>YES</c:v>
                </c:pt>
                <c:pt idx="1">
                  <c:v>No</c:v>
                </c:pt>
                <c:pt idx="2">
                  <c:v>No answer/Not know </c:v>
                </c:pt>
              </c:strCache>
            </c:strRef>
          </c:cat>
          <c:val>
            <c:numRef>
              <c:f>Foaie1!$B$2:$B$5</c:f>
              <c:numCache>
                <c:formatCode>0%</c:formatCode>
                <c:ptCount val="4"/>
                <c:pt idx="0">
                  <c:v>0.75000000000000022</c:v>
                </c:pt>
                <c:pt idx="1">
                  <c:v>0.1</c:v>
                </c:pt>
                <c:pt idx="2">
                  <c:v>0.15000000000000005</c:v>
                </c:pt>
              </c:numCache>
            </c:numRef>
          </c:val>
        </c:ser>
        <c:ser>
          <c:idx val="1"/>
          <c:order val="1"/>
          <c:tx>
            <c:strRef>
              <c:f>Foaie1!$C$1</c:f>
              <c:strCache>
                <c:ptCount val="1"/>
                <c:pt idx="0">
                  <c:v>2018</c:v>
                </c:pt>
              </c:strCache>
            </c:strRef>
          </c:tx>
          <c:cat>
            <c:strRef>
              <c:f>Foaie1!$A$2:$A$5</c:f>
              <c:strCache>
                <c:ptCount val="3"/>
                <c:pt idx="0">
                  <c:v>YES</c:v>
                </c:pt>
                <c:pt idx="1">
                  <c:v>No</c:v>
                </c:pt>
                <c:pt idx="2">
                  <c:v>No answer/Not know </c:v>
                </c:pt>
              </c:strCache>
            </c:strRef>
          </c:cat>
          <c:val>
            <c:numRef>
              <c:f>Foaie1!$C$2:$C$5</c:f>
              <c:numCache>
                <c:formatCode>0%</c:formatCode>
                <c:ptCount val="4"/>
                <c:pt idx="0">
                  <c:v>0.41000000000000009</c:v>
                </c:pt>
                <c:pt idx="1">
                  <c:v>0.25</c:v>
                </c:pt>
                <c:pt idx="2">
                  <c:v>0.34000000000000014</c:v>
                </c:pt>
              </c:numCache>
            </c:numRef>
          </c:val>
        </c:ser>
        <c:axId val="133485696"/>
        <c:axId val="133487232"/>
      </c:barChart>
      <c:catAx>
        <c:axId val="133485696"/>
        <c:scaling>
          <c:orientation val="minMax"/>
        </c:scaling>
        <c:axPos val="b"/>
        <c:tickLblPos val="nextTo"/>
        <c:txPr>
          <a:bodyPr rot="0" vert="wordArtVert"/>
          <a:lstStyle/>
          <a:p>
            <a:pPr>
              <a:defRPr sz="900"/>
            </a:pPr>
            <a:endParaRPr lang="en-US"/>
          </a:p>
        </c:txPr>
        <c:crossAx val="133487232"/>
        <c:crosses val="autoZero"/>
        <c:auto val="1"/>
        <c:lblAlgn val="ctr"/>
        <c:lblOffset val="100"/>
      </c:catAx>
      <c:valAx>
        <c:axId val="133487232"/>
        <c:scaling>
          <c:orientation val="minMax"/>
        </c:scaling>
        <c:axPos val="l"/>
        <c:numFmt formatCode="0%" sourceLinked="1"/>
        <c:tickLblPos val="nextTo"/>
        <c:crossAx val="133485696"/>
        <c:crosses val="autoZero"/>
        <c:crossBetween val="between"/>
      </c:valAx>
    </c:plotArea>
    <c:legend>
      <c:legendPos val="r"/>
      <c:layout>
        <c:manualLayout>
          <c:xMode val="edge"/>
          <c:yMode val="edge"/>
          <c:x val="0.8028080524730834"/>
          <c:y val="6.9538551187123654E-2"/>
          <c:w val="0.16393825230032497"/>
          <c:h val="0.30594777663592931"/>
        </c:manualLayout>
      </c:layout>
    </c:legend>
    <c:plotVisOnly val="1"/>
    <c:dispBlanksAs val="gap"/>
  </c:chart>
  <c:txPr>
    <a:bodyPr/>
    <a:lstStyle/>
    <a:p>
      <a:pPr>
        <a:defRPr sz="1800"/>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0EC5EFE-BBA6-43D5-9810-88AEF294521D}" type="datetimeFigureOut">
              <a:rPr lang="en-US" smtClean="0"/>
              <a:pPr/>
              <a:t>9/20/2019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56D43FD-EC6F-4CA8-B1E2-720A6AC4D207}" type="slidenum">
              <a:rPr lang="en-US" smtClean="0"/>
              <a:pPr/>
              <a:t>‹#›</a:t>
            </a:fld>
            <a:endParaRPr lang="en-US"/>
          </a:p>
        </p:txBody>
      </p:sp>
    </p:spTree>
    <p:extLst>
      <p:ext uri="{BB962C8B-B14F-4D97-AF65-F5344CB8AC3E}">
        <p14:creationId xmlns="" xmlns:p14="http://schemas.microsoft.com/office/powerpoint/2010/main" val="3297838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56D43FD-EC6F-4CA8-B1E2-720A6AC4D207}"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fld id="{F56D43FD-EC6F-4CA8-B1E2-720A6AC4D207}" type="slidenum">
              <a:rPr lang="en-US" smtClean="0"/>
              <a:pPr/>
              <a:t>4</a:t>
            </a:fld>
            <a:endParaRPr lang="en-US"/>
          </a:p>
        </p:txBody>
      </p:sp>
    </p:spTree>
    <p:extLst>
      <p:ext uri="{BB962C8B-B14F-4D97-AF65-F5344CB8AC3E}">
        <p14:creationId xmlns="" xmlns:p14="http://schemas.microsoft.com/office/powerpoint/2010/main" val="3223151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normAutofit/>
          </a:bodyPr>
          <a:lstStyle/>
          <a:p>
            <a:endParaRPr lang="en-US" dirty="0"/>
          </a:p>
        </p:txBody>
      </p:sp>
      <p:sp>
        <p:nvSpPr>
          <p:cNvPr id="4" name="Substituent număr diapozitiv 3"/>
          <p:cNvSpPr>
            <a:spLocks noGrp="1"/>
          </p:cNvSpPr>
          <p:nvPr>
            <p:ph type="sldNum" sz="quarter" idx="10"/>
          </p:nvPr>
        </p:nvSpPr>
        <p:spPr/>
        <p:txBody>
          <a:bodyPr/>
          <a:lstStyle/>
          <a:p>
            <a:fld id="{F56D43FD-EC6F-4CA8-B1E2-720A6AC4D207}" type="slidenum">
              <a:rPr lang="en-US" smtClean="0"/>
              <a:pPr/>
              <a:t>11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F56D43FD-EC6F-4CA8-B1E2-720A6AC4D207}"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D0681D-EBC5-4E88-9AD7-608FDEE41653}" type="datetimeFigureOut">
              <a:rPr lang="en-US" smtClean="0"/>
              <a:pPr/>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54575-B975-4F16-BB70-2A76180AD6F2}" type="slidenum">
              <a:rPr lang="en-US" smtClean="0"/>
              <a:pPr/>
              <a:t>‹#›</a:t>
            </a:fld>
            <a:endParaRPr lang="en-US"/>
          </a:p>
        </p:txBody>
      </p:sp>
    </p:spTree>
    <p:extLst>
      <p:ext uri="{BB962C8B-B14F-4D97-AF65-F5344CB8AC3E}">
        <p14:creationId xmlns="" xmlns:p14="http://schemas.microsoft.com/office/powerpoint/2010/main" val="225339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D0681D-EBC5-4E88-9AD7-608FDEE41653}" type="datetimeFigureOut">
              <a:rPr lang="en-US" smtClean="0"/>
              <a:pPr/>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54575-B975-4F16-BB70-2A76180AD6F2}" type="slidenum">
              <a:rPr lang="en-US" smtClean="0"/>
              <a:pPr/>
              <a:t>‹#›</a:t>
            </a:fld>
            <a:endParaRPr lang="en-US"/>
          </a:p>
        </p:txBody>
      </p:sp>
    </p:spTree>
    <p:extLst>
      <p:ext uri="{BB962C8B-B14F-4D97-AF65-F5344CB8AC3E}">
        <p14:creationId xmlns="" xmlns:p14="http://schemas.microsoft.com/office/powerpoint/2010/main" val="3964455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D0681D-EBC5-4E88-9AD7-608FDEE41653}" type="datetimeFigureOut">
              <a:rPr lang="en-US" smtClean="0"/>
              <a:pPr/>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54575-B975-4F16-BB70-2A76180AD6F2}" type="slidenum">
              <a:rPr lang="en-US" smtClean="0"/>
              <a:pPr/>
              <a:t>‹#›</a:t>
            </a:fld>
            <a:endParaRPr lang="en-US"/>
          </a:p>
        </p:txBody>
      </p:sp>
    </p:spTree>
    <p:extLst>
      <p:ext uri="{BB962C8B-B14F-4D97-AF65-F5344CB8AC3E}">
        <p14:creationId xmlns="" xmlns:p14="http://schemas.microsoft.com/office/powerpoint/2010/main" val="310191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D0681D-EBC5-4E88-9AD7-608FDEE41653}" type="datetimeFigureOut">
              <a:rPr lang="en-US" smtClean="0"/>
              <a:pPr/>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54575-B975-4F16-BB70-2A76180AD6F2}" type="slidenum">
              <a:rPr lang="en-US" smtClean="0"/>
              <a:pPr/>
              <a:t>‹#›</a:t>
            </a:fld>
            <a:endParaRPr lang="en-US"/>
          </a:p>
        </p:txBody>
      </p:sp>
    </p:spTree>
    <p:extLst>
      <p:ext uri="{BB962C8B-B14F-4D97-AF65-F5344CB8AC3E}">
        <p14:creationId xmlns="" xmlns:p14="http://schemas.microsoft.com/office/powerpoint/2010/main" val="3723667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D0681D-EBC5-4E88-9AD7-608FDEE41653}" type="datetimeFigureOut">
              <a:rPr lang="en-US" smtClean="0"/>
              <a:pPr/>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54575-B975-4F16-BB70-2A76180AD6F2}" type="slidenum">
              <a:rPr lang="en-US" smtClean="0"/>
              <a:pPr/>
              <a:t>‹#›</a:t>
            </a:fld>
            <a:endParaRPr lang="en-US"/>
          </a:p>
        </p:txBody>
      </p:sp>
    </p:spTree>
    <p:extLst>
      <p:ext uri="{BB962C8B-B14F-4D97-AF65-F5344CB8AC3E}">
        <p14:creationId xmlns="" xmlns:p14="http://schemas.microsoft.com/office/powerpoint/2010/main" val="3249823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D0681D-EBC5-4E88-9AD7-608FDEE41653}" type="datetimeFigureOut">
              <a:rPr lang="en-US" smtClean="0"/>
              <a:pPr/>
              <a:t>9/20/2019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54575-B975-4F16-BB70-2A76180AD6F2}" type="slidenum">
              <a:rPr lang="en-US" smtClean="0"/>
              <a:pPr/>
              <a:t>‹#›</a:t>
            </a:fld>
            <a:endParaRPr lang="en-US"/>
          </a:p>
        </p:txBody>
      </p:sp>
    </p:spTree>
    <p:extLst>
      <p:ext uri="{BB962C8B-B14F-4D97-AF65-F5344CB8AC3E}">
        <p14:creationId xmlns="" xmlns:p14="http://schemas.microsoft.com/office/powerpoint/2010/main" val="3407898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D0681D-EBC5-4E88-9AD7-608FDEE41653}" type="datetimeFigureOut">
              <a:rPr lang="en-US" smtClean="0"/>
              <a:pPr/>
              <a:t>9/20/2019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854575-B975-4F16-BB70-2A76180AD6F2}" type="slidenum">
              <a:rPr lang="en-US" smtClean="0"/>
              <a:pPr/>
              <a:t>‹#›</a:t>
            </a:fld>
            <a:endParaRPr lang="en-US"/>
          </a:p>
        </p:txBody>
      </p:sp>
    </p:spTree>
    <p:extLst>
      <p:ext uri="{BB962C8B-B14F-4D97-AF65-F5344CB8AC3E}">
        <p14:creationId xmlns="" xmlns:p14="http://schemas.microsoft.com/office/powerpoint/2010/main" val="852406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D0681D-EBC5-4E88-9AD7-608FDEE41653}" type="datetimeFigureOut">
              <a:rPr lang="en-US" smtClean="0"/>
              <a:pPr/>
              <a:t>9/20/2019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854575-B975-4F16-BB70-2A76180AD6F2}" type="slidenum">
              <a:rPr lang="en-US" smtClean="0"/>
              <a:pPr/>
              <a:t>‹#›</a:t>
            </a:fld>
            <a:endParaRPr lang="en-US"/>
          </a:p>
        </p:txBody>
      </p:sp>
    </p:spTree>
    <p:extLst>
      <p:ext uri="{BB962C8B-B14F-4D97-AF65-F5344CB8AC3E}">
        <p14:creationId xmlns="" xmlns:p14="http://schemas.microsoft.com/office/powerpoint/2010/main" val="713611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D0681D-EBC5-4E88-9AD7-608FDEE41653}" type="datetimeFigureOut">
              <a:rPr lang="en-US" smtClean="0"/>
              <a:pPr/>
              <a:t>9/20/2019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854575-B975-4F16-BB70-2A76180AD6F2}" type="slidenum">
              <a:rPr lang="en-US" smtClean="0"/>
              <a:pPr/>
              <a:t>‹#›</a:t>
            </a:fld>
            <a:endParaRPr lang="en-US"/>
          </a:p>
        </p:txBody>
      </p:sp>
    </p:spTree>
    <p:extLst>
      <p:ext uri="{BB962C8B-B14F-4D97-AF65-F5344CB8AC3E}">
        <p14:creationId xmlns="" xmlns:p14="http://schemas.microsoft.com/office/powerpoint/2010/main" val="1914393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D0681D-EBC5-4E88-9AD7-608FDEE41653}" type="datetimeFigureOut">
              <a:rPr lang="en-US" smtClean="0"/>
              <a:pPr/>
              <a:t>9/20/2019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54575-B975-4F16-BB70-2A76180AD6F2}" type="slidenum">
              <a:rPr lang="en-US" smtClean="0"/>
              <a:pPr/>
              <a:t>‹#›</a:t>
            </a:fld>
            <a:endParaRPr lang="en-US"/>
          </a:p>
        </p:txBody>
      </p:sp>
    </p:spTree>
    <p:extLst>
      <p:ext uri="{BB962C8B-B14F-4D97-AF65-F5344CB8AC3E}">
        <p14:creationId xmlns="" xmlns:p14="http://schemas.microsoft.com/office/powerpoint/2010/main" val="2497992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D0681D-EBC5-4E88-9AD7-608FDEE41653}" type="datetimeFigureOut">
              <a:rPr lang="en-US" smtClean="0"/>
              <a:pPr/>
              <a:t>9/20/2019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54575-B975-4F16-BB70-2A76180AD6F2}" type="slidenum">
              <a:rPr lang="en-US" smtClean="0"/>
              <a:pPr/>
              <a:t>‹#›</a:t>
            </a:fld>
            <a:endParaRPr lang="en-US"/>
          </a:p>
        </p:txBody>
      </p:sp>
    </p:spTree>
    <p:extLst>
      <p:ext uri="{BB962C8B-B14F-4D97-AF65-F5344CB8AC3E}">
        <p14:creationId xmlns="" xmlns:p14="http://schemas.microsoft.com/office/powerpoint/2010/main" val="789405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D0681D-EBC5-4E88-9AD7-608FDEE41653}" type="datetimeFigureOut">
              <a:rPr lang="en-US" smtClean="0"/>
              <a:pPr/>
              <a:t>9/20/2019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54575-B975-4F16-BB70-2A76180AD6F2}" type="slidenum">
              <a:rPr lang="en-US" smtClean="0"/>
              <a:pPr/>
              <a:t>‹#›</a:t>
            </a:fld>
            <a:endParaRPr lang="en-US"/>
          </a:p>
        </p:txBody>
      </p:sp>
    </p:spTree>
    <p:extLst>
      <p:ext uri="{BB962C8B-B14F-4D97-AF65-F5344CB8AC3E}">
        <p14:creationId xmlns="" xmlns:p14="http://schemas.microsoft.com/office/powerpoint/2010/main" val="3017721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ec.europa.eu/info/aid-development-cooperation-fundamental-rights/your-rights-eu/eu-charter-fundamental-rights_en"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theguardian.com/world/european-commission"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theguardian.com/technology/internet" TargetMode="External"/><Relationship Id="rId2" Type="http://schemas.openxmlformats.org/officeDocument/2006/relationships/hyperlink" Target="https://www.theguardian.com/world/european-commission" TargetMode="External"/><Relationship Id="rId1" Type="http://schemas.openxmlformats.org/officeDocument/2006/relationships/slideLayout" Target="../slideLayouts/slideLayout2.xml"/><Relationship Id="rId4" Type="http://schemas.openxmlformats.org/officeDocument/2006/relationships/hyperlink" Target="https://www.theguardian.com/world/eu"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8" Type="http://schemas.openxmlformats.org/officeDocument/2006/relationships/hyperlink" Target="https://www.google.ro/url?sa=i&amp;rct=j&amp;q=&amp;esrc=s&amp;source=images&amp;cd=&amp;ved=2ahUKEwiD07b_z83kAhXG_qQKHTD2BJkQjRx6BAgBEAQ&amp;url=https://www.facebook.com/Colegiul.MihaiViteazu.Vulcan/&amp;psig=AOvVaw2k1HwZjkHNfB0rIwa8e1Gw&amp;ust=1568458109838420" TargetMode="External"/><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jpeg"/><Relationship Id="rId7"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hyperlink" Target="https://www.google.ro/url?sa=i&amp;rct=j&amp;q=&amp;esrc=s&amp;source=images&amp;cd=&amp;ved=2ahUKEwjTwonH0M3kAhWIDOwKHYlQDLUQjRx6BAgBEAQ&amp;url=https://hunedoaraplus.ro/vulcan-exagerare-demontata-cu-dovezi-irefutabile/&amp;psig=AOvVaw2k1HwZjkHNfB0rIwa8e1Gw&amp;ust=1568458109838420" TargetMode="Externa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683567" y="908720"/>
            <a:ext cx="8042333" cy="48902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65851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467544" y="116631"/>
            <a:ext cx="8280920" cy="1437119"/>
          </a:xfrm>
        </p:spPr>
        <p:txBody>
          <a:bodyPr>
            <a:noAutofit/>
          </a:bodyPr>
          <a:lstStyle/>
          <a:p>
            <a:r>
              <a:rPr lang="en-US" sz="2400" b="1" i="1" dirty="0" smtClean="0">
                <a:solidFill>
                  <a:srgbClr val="C00000"/>
                </a:solidFill>
              </a:rPr>
              <a:t>For the modernization of all educational units in the </a:t>
            </a:r>
            <a:r>
              <a:rPr lang="ro-RO" sz="2400" b="1" i="1" dirty="0" smtClean="0">
                <a:solidFill>
                  <a:srgbClr val="C00000"/>
                </a:solidFill>
              </a:rPr>
              <a:t>Town</a:t>
            </a:r>
            <a:r>
              <a:rPr lang="en-US" sz="2400" b="1" i="1" dirty="0" smtClean="0">
                <a:solidFill>
                  <a:srgbClr val="C00000"/>
                </a:solidFill>
              </a:rPr>
              <a:t>, Vulcan </a:t>
            </a:r>
            <a:r>
              <a:rPr lang="ro-RO" sz="2400" b="1" i="1" dirty="0" smtClean="0">
                <a:solidFill>
                  <a:srgbClr val="C00000"/>
                </a:solidFill>
              </a:rPr>
              <a:t>got </a:t>
            </a:r>
            <a:r>
              <a:rPr lang="en-US" sz="2400" b="1" i="1" dirty="0" smtClean="0">
                <a:solidFill>
                  <a:srgbClr val="C00000"/>
                </a:solidFill>
              </a:rPr>
              <a:t>the first prize at the Structural Funds Gala in Brussels</a:t>
            </a:r>
            <a:r>
              <a:rPr lang="ro-RO" sz="2400" b="1" i="1" dirty="0" smtClean="0">
                <a:solidFill>
                  <a:srgbClr val="C00000"/>
                </a:solidFill>
              </a:rPr>
              <a:t> – 2015</a:t>
            </a:r>
            <a:r>
              <a:rPr lang="en-US" sz="2400" b="1" i="1" dirty="0" smtClean="0">
                <a:solidFill>
                  <a:srgbClr val="C00000"/>
                </a:solidFill>
              </a:rPr>
              <a:t/>
            </a:r>
            <a:br>
              <a:rPr lang="en-US" sz="2400" b="1" i="1" dirty="0" smtClean="0">
                <a:solidFill>
                  <a:srgbClr val="C00000"/>
                </a:solidFill>
              </a:rPr>
            </a:br>
            <a:r>
              <a:rPr lang="en-US" sz="1400" dirty="0" smtClean="0">
                <a:solidFill>
                  <a:srgbClr val="C00000"/>
                </a:solidFill>
              </a:rPr>
              <a:t>Two </a:t>
            </a:r>
            <a:r>
              <a:rPr lang="en-US" sz="1400" dirty="0">
                <a:solidFill>
                  <a:srgbClr val="C00000"/>
                </a:solidFill>
              </a:rPr>
              <a:t>members of the project </a:t>
            </a:r>
            <a:r>
              <a:rPr lang="en-US" sz="1400" dirty="0" smtClean="0">
                <a:solidFill>
                  <a:srgbClr val="C00000"/>
                </a:solidFill>
              </a:rPr>
              <a:t>team </a:t>
            </a:r>
            <a:r>
              <a:rPr lang="en-US" sz="1400" dirty="0">
                <a:solidFill>
                  <a:srgbClr val="C00000"/>
                </a:solidFill>
              </a:rPr>
              <a:t>visited the European </a:t>
            </a:r>
            <a:r>
              <a:rPr lang="en-US" sz="1400" dirty="0" smtClean="0">
                <a:solidFill>
                  <a:srgbClr val="C00000"/>
                </a:solidFill>
              </a:rPr>
              <a:t>Commission </a:t>
            </a:r>
            <a:r>
              <a:rPr lang="en-US" sz="1400" dirty="0">
                <a:solidFill>
                  <a:srgbClr val="C00000"/>
                </a:solidFill>
              </a:rPr>
              <a:t>and for a week had direct meetings with European commissioners from all </a:t>
            </a:r>
            <a:r>
              <a:rPr lang="en-US" sz="1400" dirty="0" smtClean="0">
                <a:solidFill>
                  <a:srgbClr val="C00000"/>
                </a:solidFill>
              </a:rPr>
              <a:t>European funding </a:t>
            </a:r>
            <a:r>
              <a:rPr lang="en-US" sz="1400" dirty="0">
                <a:solidFill>
                  <a:srgbClr val="C00000"/>
                </a:solidFill>
              </a:rPr>
              <a:t>programs. It was a unique experience in </a:t>
            </a:r>
            <a:r>
              <a:rPr lang="en-US" sz="1400" dirty="0" smtClean="0">
                <a:solidFill>
                  <a:srgbClr val="C00000"/>
                </a:solidFill>
              </a:rPr>
              <a:t>life.</a:t>
            </a:r>
            <a:endParaRPr lang="en-US" sz="1400" b="1" i="1" dirty="0">
              <a:solidFill>
                <a:srgbClr val="C00000"/>
              </a:solidFill>
            </a:endParaRPr>
          </a:p>
        </p:txBody>
      </p:sp>
      <p:pic>
        <p:nvPicPr>
          <p:cNvPr id="27650" name="Picture 2"/>
          <p:cNvPicPr>
            <a:picLocks noGrp="1" noChangeAspect="1" noChangeArrowheads="1"/>
          </p:cNvPicPr>
          <p:nvPr>
            <p:ph idx="1"/>
          </p:nvPr>
        </p:nvPicPr>
        <p:blipFill>
          <a:blip r:embed="rId2" cstate="print"/>
          <a:srcRect/>
          <a:stretch>
            <a:fillRect/>
          </a:stretch>
        </p:blipFill>
        <p:spPr bwMode="auto">
          <a:xfrm>
            <a:off x="6012160" y="1916832"/>
            <a:ext cx="2916324" cy="3888432"/>
          </a:xfrm>
          <a:prstGeom prst="rect">
            <a:avLst/>
          </a:prstGeom>
          <a:noFill/>
          <a:ln w="9525">
            <a:noFill/>
            <a:miter lim="800000"/>
            <a:headEnd/>
            <a:tailEnd/>
          </a:ln>
          <a:effectLst/>
        </p:spPr>
      </p:pic>
      <p:pic>
        <p:nvPicPr>
          <p:cNvPr id="27651" name="Picture 3"/>
          <p:cNvPicPr>
            <a:picLocks noChangeAspect="1" noChangeArrowheads="1"/>
          </p:cNvPicPr>
          <p:nvPr/>
        </p:nvPicPr>
        <p:blipFill>
          <a:blip r:embed="rId3" cstate="print"/>
          <a:srcRect/>
          <a:stretch>
            <a:fillRect/>
          </a:stretch>
        </p:blipFill>
        <p:spPr bwMode="auto">
          <a:xfrm>
            <a:off x="1215648" y="1598698"/>
            <a:ext cx="3027186" cy="2018124"/>
          </a:xfrm>
          <a:prstGeom prst="rect">
            <a:avLst/>
          </a:prstGeom>
          <a:noFill/>
          <a:ln w="9525">
            <a:noFill/>
            <a:miter lim="800000"/>
            <a:headEnd/>
            <a:tailEnd/>
          </a:ln>
          <a:effectLst/>
        </p:spPr>
      </p:pic>
      <p:pic>
        <p:nvPicPr>
          <p:cNvPr id="27652" name="Picture 4"/>
          <p:cNvPicPr>
            <a:picLocks noChangeAspect="1" noChangeArrowheads="1"/>
          </p:cNvPicPr>
          <p:nvPr/>
        </p:nvPicPr>
        <p:blipFill>
          <a:blip r:embed="rId4" cstate="print"/>
          <a:srcRect/>
          <a:stretch>
            <a:fillRect/>
          </a:stretch>
        </p:blipFill>
        <p:spPr bwMode="auto">
          <a:xfrm>
            <a:off x="611560" y="3600054"/>
            <a:ext cx="4235362" cy="317528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500034" y="142852"/>
            <a:ext cx="8215370" cy="2214578"/>
          </a:xfrm>
        </p:spPr>
        <p:txBody>
          <a:bodyPr>
            <a:noAutofit/>
          </a:bodyPr>
          <a:lstStyle/>
          <a:p>
            <a:r>
              <a:rPr lang="ro-RO" sz="2000" dirty="0" smtClean="0">
                <a:solidFill>
                  <a:srgbClr val="002060"/>
                </a:solidFill>
              </a:rPr>
              <a:t/>
            </a:r>
            <a:br>
              <a:rPr lang="ro-RO" sz="2000" dirty="0" smtClean="0">
                <a:solidFill>
                  <a:srgbClr val="002060"/>
                </a:solidFill>
              </a:rPr>
            </a:br>
            <a:r>
              <a:rPr lang="en-US" sz="2800" b="1" dirty="0" smtClean="0">
                <a:solidFill>
                  <a:srgbClr val="002060"/>
                </a:solidFill>
              </a:rPr>
              <a:t>The community from Vulcan was found in several </a:t>
            </a:r>
            <a:r>
              <a:rPr lang="en-US" sz="2800" b="1" u="sng" dirty="0" smtClean="0">
                <a:solidFill>
                  <a:srgbClr val="002060"/>
                </a:solidFill>
              </a:rPr>
              <a:t>projects dedicated to civil society</a:t>
            </a:r>
            <a:r>
              <a:rPr lang="en-US" sz="2800" b="1" dirty="0" smtClean="0">
                <a:solidFill>
                  <a:srgbClr val="002060"/>
                </a:solidFill>
              </a:rPr>
              <a:t>. The local public administration was partner with other communities in the European Union (Italy, England, Finland, Greece, Bulgaria, Slovakia, Hungary</a:t>
            </a:r>
            <a:r>
              <a:rPr lang="ro-RO" sz="2800" b="1" dirty="0" smtClean="0">
                <a:solidFill>
                  <a:srgbClr val="002060"/>
                </a:solidFill>
              </a:rPr>
              <a:t>…..</a:t>
            </a:r>
            <a:r>
              <a:rPr lang="en-US" sz="2800" b="1" dirty="0" smtClean="0">
                <a:solidFill>
                  <a:srgbClr val="002060"/>
                </a:solidFill>
              </a:rPr>
              <a:t> )2009-2015</a:t>
            </a:r>
            <a:r>
              <a:rPr lang="en-US" sz="2800" dirty="0" smtClean="0">
                <a:solidFill>
                  <a:srgbClr val="002060"/>
                </a:solidFill>
              </a:rPr>
              <a:t/>
            </a:r>
            <a:br>
              <a:rPr lang="en-US" sz="2800" dirty="0" smtClean="0">
                <a:solidFill>
                  <a:srgbClr val="002060"/>
                </a:solidFill>
              </a:rPr>
            </a:br>
            <a:endParaRPr lang="en-US" sz="2800" dirty="0">
              <a:solidFill>
                <a:srgbClr val="002060"/>
              </a:solidFill>
            </a:endParaRPr>
          </a:p>
        </p:txBody>
      </p:sp>
      <p:sp>
        <p:nvSpPr>
          <p:cNvPr id="3" name="Substituent conținut 2"/>
          <p:cNvSpPr>
            <a:spLocks noGrp="1"/>
          </p:cNvSpPr>
          <p:nvPr>
            <p:ph idx="1"/>
          </p:nvPr>
        </p:nvSpPr>
        <p:spPr>
          <a:xfrm>
            <a:off x="857224" y="2643182"/>
            <a:ext cx="7829576" cy="3482981"/>
          </a:xfrm>
        </p:spPr>
        <p:txBody>
          <a:bodyPr>
            <a:normAutofit/>
          </a:bodyPr>
          <a:lstStyle/>
          <a:p>
            <a:r>
              <a:rPr lang="en-US" sz="2800" b="1" i="1" dirty="0" smtClean="0">
                <a:solidFill>
                  <a:srgbClr val="002060"/>
                </a:solidFill>
              </a:rPr>
              <a:t>The role and involvement of local authorities in employment rate increase – INTERREG IVC</a:t>
            </a:r>
            <a:r>
              <a:rPr lang="ro-RO" sz="2800" b="1" i="1" dirty="0" smtClean="0">
                <a:solidFill>
                  <a:srgbClr val="002060"/>
                </a:solidFill>
              </a:rPr>
              <a:t>– SolidarCity Project </a:t>
            </a:r>
            <a:endParaRPr lang="en-US" sz="2800" b="1" i="1" dirty="0" smtClean="0">
              <a:solidFill>
                <a:srgbClr val="002060"/>
              </a:solidFill>
            </a:endParaRPr>
          </a:p>
          <a:p>
            <a:r>
              <a:rPr lang="en-US" sz="2800" b="1" i="1" dirty="0" smtClean="0">
                <a:solidFill>
                  <a:srgbClr val="002060"/>
                </a:solidFill>
              </a:rPr>
              <a:t>City for citizens, citizens for city </a:t>
            </a:r>
            <a:endParaRPr lang="ro-RO" sz="2800" b="1" i="1" dirty="0" smtClean="0">
              <a:solidFill>
                <a:srgbClr val="002060"/>
              </a:solidFill>
            </a:endParaRPr>
          </a:p>
          <a:p>
            <a:r>
              <a:rPr lang="en-US" sz="2800" b="1" i="1" dirty="0" smtClean="0">
                <a:solidFill>
                  <a:srgbClr val="002060"/>
                </a:solidFill>
              </a:rPr>
              <a:t>Youth Against Crises</a:t>
            </a:r>
            <a:endParaRPr lang="en-US" sz="2800" b="1" i="1" dirty="0">
              <a:solidFill>
                <a:srgbClr val="00206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76672"/>
            <a:ext cx="8280920" cy="1080120"/>
          </a:xfrm>
        </p:spPr>
        <p:txBody>
          <a:bodyPr>
            <a:normAutofit/>
          </a:bodyPr>
          <a:lstStyle/>
          <a:p>
            <a:r>
              <a:rPr lang="ro-RO" sz="2400" dirty="0" smtClean="0"/>
              <a:t>  </a:t>
            </a:r>
            <a:endParaRPr lang="ro-RO" sz="2400" dirty="0">
              <a:solidFill>
                <a:srgbClr val="00B050"/>
              </a:solidFill>
            </a:endParaRPr>
          </a:p>
        </p:txBody>
      </p:sp>
      <p:sp>
        <p:nvSpPr>
          <p:cNvPr id="3" name="Substituent conținut 2"/>
          <p:cNvSpPr>
            <a:spLocks noGrp="1"/>
          </p:cNvSpPr>
          <p:nvPr>
            <p:ph idx="1"/>
          </p:nvPr>
        </p:nvSpPr>
        <p:spPr>
          <a:xfrm>
            <a:off x="611560" y="332656"/>
            <a:ext cx="8136904" cy="5793507"/>
          </a:xfrm>
        </p:spPr>
        <p:txBody>
          <a:bodyPr>
            <a:normAutofit lnSpcReduction="10000"/>
          </a:bodyPr>
          <a:lstStyle/>
          <a:p>
            <a:pPr marL="0" indent="0">
              <a:buNone/>
            </a:pPr>
            <a:r>
              <a:rPr lang="en-US" b="1" i="1" dirty="0" smtClean="0">
                <a:solidFill>
                  <a:srgbClr val="C00000"/>
                </a:solidFill>
              </a:rPr>
              <a:t>Projects </a:t>
            </a:r>
            <a:r>
              <a:rPr lang="en-US" b="1" i="1" u="sng" dirty="0">
                <a:solidFill>
                  <a:srgbClr val="C00000"/>
                </a:solidFill>
              </a:rPr>
              <a:t>under implementation </a:t>
            </a:r>
            <a:r>
              <a:rPr lang="en-US" b="1" i="1" dirty="0">
                <a:solidFill>
                  <a:srgbClr val="C00000"/>
                </a:solidFill>
              </a:rPr>
              <a:t>on European funds, on the </a:t>
            </a:r>
            <a:r>
              <a:rPr lang="en-US" b="1" i="1" dirty="0" smtClean="0">
                <a:solidFill>
                  <a:srgbClr val="C00000"/>
                </a:solidFill>
              </a:rPr>
              <a:t>Regional Operational Program</a:t>
            </a:r>
            <a:r>
              <a:rPr lang="en-US" b="1" i="1" dirty="0">
                <a:solidFill>
                  <a:srgbClr val="C00000"/>
                </a:solidFill>
              </a:rPr>
              <a:t>, during </a:t>
            </a:r>
            <a:r>
              <a:rPr lang="en-US" b="1" i="1" dirty="0" smtClean="0">
                <a:solidFill>
                  <a:srgbClr val="C00000"/>
                </a:solidFill>
              </a:rPr>
              <a:t>2018-2023 (infrastructural projects)</a:t>
            </a:r>
          </a:p>
          <a:p>
            <a:pPr marL="457200" indent="-457200">
              <a:buAutoNum type="arabicPeriod"/>
            </a:pPr>
            <a:r>
              <a:rPr lang="en-US" sz="2400" dirty="0" smtClean="0">
                <a:solidFill>
                  <a:srgbClr val="C00000"/>
                </a:solidFill>
              </a:rPr>
              <a:t>Modernization of the ambulatory from Vulcan – 2,5 million euro</a:t>
            </a:r>
          </a:p>
          <a:p>
            <a:pPr marL="457200" indent="-457200">
              <a:buAutoNum type="arabicPeriod"/>
            </a:pPr>
            <a:r>
              <a:rPr lang="en-US" sz="2400" dirty="0" smtClean="0">
                <a:solidFill>
                  <a:srgbClr val="C00000"/>
                </a:solidFill>
              </a:rPr>
              <a:t>Thermal rehabilitation of residential buildings from Vulcan – 1,5 million euro</a:t>
            </a:r>
          </a:p>
          <a:p>
            <a:pPr marL="457200" indent="-457200">
              <a:buAutoNum type="arabicPeriod"/>
            </a:pPr>
            <a:r>
              <a:rPr lang="en-US" sz="2400" dirty="0" smtClean="0">
                <a:solidFill>
                  <a:srgbClr val="C00000"/>
                </a:solidFill>
              </a:rPr>
              <a:t>Ecological transport – Green Line – </a:t>
            </a:r>
            <a:r>
              <a:rPr lang="en-US" sz="2400" dirty="0" err="1" smtClean="0">
                <a:solidFill>
                  <a:srgbClr val="C00000"/>
                </a:solidFill>
              </a:rPr>
              <a:t>Jiu</a:t>
            </a:r>
            <a:r>
              <a:rPr lang="en-US" sz="2400" dirty="0" smtClean="0">
                <a:solidFill>
                  <a:srgbClr val="C00000"/>
                </a:solidFill>
              </a:rPr>
              <a:t> Valley – </a:t>
            </a:r>
            <a:r>
              <a:rPr lang="ro-RO" sz="2400" dirty="0" smtClean="0">
                <a:solidFill>
                  <a:srgbClr val="C00000"/>
                </a:solidFill>
              </a:rPr>
              <a:t>2 important infrastructural </a:t>
            </a:r>
            <a:r>
              <a:rPr lang="ro-RO" sz="2400" dirty="0" err="1" smtClean="0">
                <a:solidFill>
                  <a:srgbClr val="C00000"/>
                </a:solidFill>
              </a:rPr>
              <a:t>projects</a:t>
            </a:r>
            <a:r>
              <a:rPr lang="ro-RO" sz="2400" dirty="0" smtClean="0">
                <a:solidFill>
                  <a:srgbClr val="C00000"/>
                </a:solidFill>
              </a:rPr>
              <a:t> - </a:t>
            </a:r>
            <a:r>
              <a:rPr lang="en-US" sz="2400" dirty="0" smtClean="0">
                <a:solidFill>
                  <a:srgbClr val="C00000"/>
                </a:solidFill>
              </a:rPr>
              <a:t>20 </a:t>
            </a:r>
            <a:r>
              <a:rPr lang="en-US" sz="2400" dirty="0" smtClean="0">
                <a:solidFill>
                  <a:srgbClr val="C00000"/>
                </a:solidFill>
              </a:rPr>
              <a:t>million euro</a:t>
            </a:r>
          </a:p>
          <a:p>
            <a:pPr marL="457200" indent="-457200">
              <a:buAutoNum type="arabicPeriod"/>
            </a:pPr>
            <a:r>
              <a:rPr lang="en-US" sz="2400" dirty="0" smtClean="0">
                <a:solidFill>
                  <a:srgbClr val="C00000"/>
                </a:solidFill>
              </a:rPr>
              <a:t>Kindergarten construction – </a:t>
            </a:r>
            <a:r>
              <a:rPr lang="ro-RO" sz="2400" dirty="0" smtClean="0">
                <a:solidFill>
                  <a:srgbClr val="C00000"/>
                </a:solidFill>
              </a:rPr>
              <a:t>0.5 </a:t>
            </a:r>
            <a:r>
              <a:rPr lang="ro-RO" sz="2400" dirty="0" err="1" smtClean="0">
                <a:solidFill>
                  <a:srgbClr val="C00000"/>
                </a:solidFill>
              </a:rPr>
              <a:t>million</a:t>
            </a:r>
            <a:r>
              <a:rPr lang="ro-RO" sz="2400" dirty="0" smtClean="0">
                <a:solidFill>
                  <a:srgbClr val="C00000"/>
                </a:solidFill>
              </a:rPr>
              <a:t> euro</a:t>
            </a:r>
            <a:endParaRPr lang="en-US" sz="2400" dirty="0" smtClean="0">
              <a:solidFill>
                <a:srgbClr val="C00000"/>
              </a:solidFill>
            </a:endParaRPr>
          </a:p>
          <a:p>
            <a:pPr marL="0" indent="0">
              <a:buNone/>
            </a:pPr>
            <a:r>
              <a:rPr lang="en-US" sz="2400" dirty="0" smtClean="0">
                <a:solidFill>
                  <a:srgbClr val="C00000"/>
                </a:solidFill>
              </a:rPr>
              <a:t>5. </a:t>
            </a:r>
            <a:r>
              <a:rPr lang="en-US" sz="2400" dirty="0">
                <a:solidFill>
                  <a:srgbClr val="C00000"/>
                </a:solidFill>
              </a:rPr>
              <a:t>Implementation of the strategy for marginalized urban </a:t>
            </a:r>
            <a:r>
              <a:rPr lang="en-US" sz="2400" dirty="0" smtClean="0">
                <a:solidFill>
                  <a:srgbClr val="C00000"/>
                </a:solidFill>
              </a:rPr>
              <a:t>areas from Vulcan – 4.5 million euro (rehabilitations of roads, public buildings, rehabilitations of urban public spaces and </a:t>
            </a:r>
            <a:r>
              <a:rPr lang="en-US" sz="2400" dirty="0">
                <a:solidFill>
                  <a:srgbClr val="C00000"/>
                </a:solidFill>
              </a:rPr>
              <a:t>also investments in human capital </a:t>
            </a:r>
            <a:r>
              <a:rPr lang="en-US" sz="2400" dirty="0" smtClean="0">
                <a:solidFill>
                  <a:srgbClr val="C00000"/>
                </a:solidFill>
              </a:rPr>
              <a:t>for the people with social problems from </a:t>
            </a:r>
            <a:r>
              <a:rPr lang="en-US" sz="2400" dirty="0">
                <a:solidFill>
                  <a:srgbClr val="C00000"/>
                </a:solidFill>
              </a:rPr>
              <a:t>these marginalized </a:t>
            </a:r>
            <a:r>
              <a:rPr lang="en-US" sz="2400" dirty="0" smtClean="0">
                <a:solidFill>
                  <a:srgbClr val="C00000"/>
                </a:solidFill>
              </a:rPr>
              <a:t>areas)</a:t>
            </a:r>
            <a:endParaRPr lang="ro-RO" sz="2400" dirty="0">
              <a:solidFill>
                <a:srgbClr val="C00000"/>
              </a:solidFill>
            </a:endParaRPr>
          </a:p>
        </p:txBody>
      </p:sp>
    </p:spTree>
    <p:extLst>
      <p:ext uri="{BB962C8B-B14F-4D97-AF65-F5344CB8AC3E}">
        <p14:creationId xmlns="" xmlns:p14="http://schemas.microsoft.com/office/powerpoint/2010/main" val="36066524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192588" algn="l"/>
              </a:tabLst>
            </a:pPr>
            <a:r>
              <a:rPr kumimoji="0" lang="ro-RO"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ro-RO"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Title 8"/>
          <p:cNvSpPr>
            <a:spLocks noGrp="1"/>
          </p:cNvSpPr>
          <p:nvPr>
            <p:ph type="ctrTitle"/>
          </p:nvPr>
        </p:nvSpPr>
        <p:spPr>
          <a:xfrm>
            <a:off x="607261" y="332656"/>
            <a:ext cx="7781164" cy="3329874"/>
          </a:xfrm>
        </p:spPr>
        <p:txBody>
          <a:bodyPr>
            <a:normAutofit fontScale="90000"/>
          </a:bodyPr>
          <a:lstStyle/>
          <a:p>
            <a:pPr indent="457200"/>
            <a:r>
              <a:rPr lang="en-US" sz="2800" dirty="0">
                <a:solidFill>
                  <a:srgbClr val="002060"/>
                </a:solidFill>
              </a:rPr>
              <a:t>Considering the theme of our </a:t>
            </a:r>
            <a:r>
              <a:rPr lang="en-US" sz="2800" dirty="0" smtClean="0">
                <a:solidFill>
                  <a:srgbClr val="002060"/>
                </a:solidFill>
              </a:rPr>
              <a:t>project</a:t>
            </a:r>
            <a:r>
              <a:rPr lang="en-US" sz="2800" dirty="0">
                <a:solidFill>
                  <a:srgbClr val="002060"/>
                </a:solidFill>
              </a:rPr>
              <a:t>,</a:t>
            </a:r>
            <a:r>
              <a:rPr lang="en-US" sz="2800" dirty="0" smtClean="0">
                <a:solidFill>
                  <a:srgbClr val="002060"/>
                </a:solidFill>
              </a:rPr>
              <a:t> </a:t>
            </a:r>
            <a:r>
              <a:rPr lang="en-US" sz="2800" dirty="0">
                <a:solidFill>
                  <a:srgbClr val="002060"/>
                </a:solidFill>
              </a:rPr>
              <a:t>Romania is part of the European trend of </a:t>
            </a:r>
            <a:r>
              <a:rPr lang="en-US" sz="2800" b="1" dirty="0">
                <a:solidFill>
                  <a:srgbClr val="002060"/>
                </a:solidFill>
              </a:rPr>
              <a:t>increasing</a:t>
            </a:r>
            <a:r>
              <a:rPr lang="en-US" sz="2800" dirty="0">
                <a:solidFill>
                  <a:srgbClr val="002060"/>
                </a:solidFill>
              </a:rPr>
              <a:t> </a:t>
            </a:r>
            <a:r>
              <a:rPr lang="en-US" sz="2800" dirty="0" smtClean="0">
                <a:solidFill>
                  <a:srgbClr val="002060"/>
                </a:solidFill>
              </a:rPr>
              <a:t>Eurosceptics</a:t>
            </a:r>
            <a:r>
              <a:rPr lang="en-US" dirty="0" smtClean="0">
                <a:solidFill>
                  <a:srgbClr val="002060"/>
                </a:solidFill>
              </a:rPr>
              <a:t>. </a:t>
            </a:r>
            <a:br>
              <a:rPr lang="en-US" dirty="0" smtClean="0">
                <a:solidFill>
                  <a:srgbClr val="002060"/>
                </a:solidFill>
              </a:rPr>
            </a:br>
            <a:r>
              <a:rPr lang="en-US" sz="2400" dirty="0" smtClean="0">
                <a:solidFill>
                  <a:srgbClr val="002060"/>
                </a:solidFill>
              </a:rPr>
              <a:t>From </a:t>
            </a:r>
            <a:r>
              <a:rPr lang="en-US" sz="2400" dirty="0">
                <a:solidFill>
                  <a:srgbClr val="002060"/>
                </a:solidFill>
              </a:rPr>
              <a:t>enthusiastic Euros, Romanians have become </a:t>
            </a:r>
            <a:r>
              <a:rPr lang="en-US" sz="2400" dirty="0" smtClean="0">
                <a:solidFill>
                  <a:srgbClr val="002060"/>
                </a:solidFill>
              </a:rPr>
              <a:t>Eurosceptics.</a:t>
            </a:r>
            <a:br>
              <a:rPr lang="en-US" sz="2400" dirty="0" smtClean="0">
                <a:solidFill>
                  <a:srgbClr val="002060"/>
                </a:solidFill>
              </a:rPr>
            </a:br>
            <a:r>
              <a:rPr lang="en-US" sz="2400" i="1" dirty="0">
                <a:solidFill>
                  <a:srgbClr val="002060"/>
                </a:solidFill>
              </a:rPr>
              <a:t>Romania joined the European Union -  1</a:t>
            </a:r>
            <a:r>
              <a:rPr lang="en-US" sz="2400" i="1" baseline="30000" dirty="0">
                <a:solidFill>
                  <a:srgbClr val="002060"/>
                </a:solidFill>
              </a:rPr>
              <a:t>st</a:t>
            </a:r>
            <a:r>
              <a:rPr lang="en-US" sz="2400" i="1" dirty="0">
                <a:solidFill>
                  <a:srgbClr val="002060"/>
                </a:solidFill>
              </a:rPr>
              <a:t> January </a:t>
            </a:r>
            <a:r>
              <a:rPr lang="en-US" sz="2400" i="1" dirty="0" smtClean="0">
                <a:solidFill>
                  <a:srgbClr val="002060"/>
                </a:solidFill>
              </a:rPr>
              <a:t>2007</a:t>
            </a:r>
            <a:br>
              <a:rPr lang="en-US" sz="2400" i="1" dirty="0" smtClean="0">
                <a:solidFill>
                  <a:srgbClr val="002060"/>
                </a:solidFill>
              </a:rPr>
            </a:br>
            <a:r>
              <a:rPr lang="en-US" sz="2400" dirty="0" smtClean="0">
                <a:solidFill>
                  <a:srgbClr val="002060"/>
                </a:solidFill>
              </a:rPr>
              <a:t> </a:t>
            </a:r>
            <a:r>
              <a:rPr lang="en-US" sz="2400" dirty="0">
                <a:solidFill>
                  <a:srgbClr val="002060"/>
                </a:solidFill>
              </a:rPr>
              <a:t>Romania is experiencing the highest growth of </a:t>
            </a:r>
            <a:r>
              <a:rPr lang="en-US" sz="2400" dirty="0" smtClean="0">
                <a:solidFill>
                  <a:srgbClr val="002060"/>
                </a:solidFill>
              </a:rPr>
              <a:t>Eurosceptics </a:t>
            </a:r>
            <a:r>
              <a:rPr lang="en-US" sz="2400" dirty="0">
                <a:solidFill>
                  <a:srgbClr val="002060"/>
                </a:solidFill>
              </a:rPr>
              <a:t>after </a:t>
            </a:r>
            <a:r>
              <a:rPr lang="en-US" sz="2400" dirty="0" smtClean="0">
                <a:solidFill>
                  <a:srgbClr val="002060"/>
                </a:solidFill>
              </a:rPr>
              <a:t>Germany (2017).</a:t>
            </a:r>
            <a:br>
              <a:rPr lang="en-US" sz="2400" dirty="0" smtClean="0">
                <a:solidFill>
                  <a:srgbClr val="002060"/>
                </a:solidFill>
              </a:rPr>
            </a:br>
            <a:r>
              <a:rPr lang="en-US" sz="2400" dirty="0" smtClean="0">
                <a:solidFill>
                  <a:srgbClr val="002060"/>
                </a:solidFill>
              </a:rPr>
              <a:t>In the Internet are a lot of information, but the next one better underline the situation from our country. </a:t>
            </a:r>
            <a:br>
              <a:rPr lang="en-US" sz="2400" dirty="0" smtClean="0">
                <a:solidFill>
                  <a:srgbClr val="002060"/>
                </a:solidFill>
              </a:rPr>
            </a:br>
            <a:r>
              <a:rPr lang="en-US" sz="2400" dirty="0" smtClean="0">
                <a:solidFill>
                  <a:srgbClr val="002060"/>
                </a:solidFill>
              </a:rPr>
              <a:t>.</a:t>
            </a:r>
            <a:endParaRPr lang="en-US" sz="2400" dirty="0">
              <a:solidFill>
                <a:srgbClr val="002060"/>
              </a:solidFill>
            </a:endParaRPr>
          </a:p>
        </p:txBody>
      </p:sp>
      <p:graphicFrame>
        <p:nvGraphicFramePr>
          <p:cNvPr id="2" name="Diagramă 1"/>
          <p:cNvGraphicFramePr/>
          <p:nvPr>
            <p:extLst>
              <p:ext uri="{D42A27DB-BD31-4B8C-83A1-F6EECF244321}">
                <p14:modId xmlns="" xmlns:p14="http://schemas.microsoft.com/office/powerpoint/2010/main" val="603180364"/>
              </p:ext>
            </p:extLst>
          </p:nvPr>
        </p:nvGraphicFramePr>
        <p:xfrm>
          <a:off x="539552" y="4005064"/>
          <a:ext cx="4824536" cy="2304256"/>
        </p:xfrm>
        <a:graphic>
          <a:graphicData uri="http://schemas.openxmlformats.org/drawingml/2006/chart">
            <c:chart xmlns:c="http://schemas.openxmlformats.org/drawingml/2006/chart" xmlns:r="http://schemas.openxmlformats.org/officeDocument/2006/relationships" r:id="rId3"/>
          </a:graphicData>
        </a:graphic>
      </p:graphicFrame>
      <p:pic>
        <p:nvPicPr>
          <p:cNvPr id="102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661991" y="4653136"/>
            <a:ext cx="3213981" cy="1008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4"/>
          <p:cNvSpPr>
            <a:spLocks noChangeArrowheads="1"/>
          </p:cNvSpPr>
          <p:nvPr/>
        </p:nvSpPr>
        <p:spPr bwMode="auto">
          <a:xfrm>
            <a:off x="607261" y="3518575"/>
            <a:ext cx="6651848" cy="287910"/>
          </a:xfrm>
          <a:prstGeom prst="rect">
            <a:avLst/>
          </a:prstGeom>
          <a:noFill/>
          <a:ln>
            <a:noFill/>
          </a:ln>
          <a:effectLst/>
        </p:spPr>
        <p:txBody>
          <a:bodyPr vert="horz" wrap="square" lIns="0" tIns="-17457" rIns="0" bIns="-17457"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rgbClr val="222222"/>
                </a:solidFill>
                <a:effectLst/>
                <a:latin typeface="inherit"/>
                <a:cs typeface="Arial" pitchFamily="34" charset="0"/>
              </a:rPr>
              <a:t>   </a:t>
            </a:r>
            <a:endParaRPr kumimoji="0" lang="ro-RO"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 xmlns:p14="http://schemas.microsoft.com/office/powerpoint/2010/main" val="29269684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467544" y="332656"/>
            <a:ext cx="8219256" cy="5793507"/>
          </a:xfrm>
        </p:spPr>
        <p:txBody>
          <a:bodyPr>
            <a:normAutofit fontScale="77500" lnSpcReduction="20000"/>
          </a:bodyPr>
          <a:lstStyle/>
          <a:p>
            <a:r>
              <a:rPr lang="en-US" dirty="0">
                <a:solidFill>
                  <a:srgbClr val="C00000"/>
                </a:solidFill>
              </a:rPr>
              <a:t>The European Union has been </a:t>
            </a:r>
            <a:r>
              <a:rPr lang="en-US" dirty="0" smtClean="0">
                <a:solidFill>
                  <a:srgbClr val="C00000"/>
                </a:solidFill>
              </a:rPr>
              <a:t>fighting with disinformation </a:t>
            </a:r>
            <a:r>
              <a:rPr lang="en-US" dirty="0">
                <a:solidFill>
                  <a:srgbClr val="C00000"/>
                </a:solidFill>
              </a:rPr>
              <a:t>since </a:t>
            </a:r>
            <a:r>
              <a:rPr lang="en-US" dirty="0" smtClean="0">
                <a:solidFill>
                  <a:srgbClr val="C00000"/>
                </a:solidFill>
              </a:rPr>
              <a:t>2015 (</a:t>
            </a:r>
            <a:r>
              <a:rPr lang="en-US" i="1" dirty="0" smtClean="0">
                <a:solidFill>
                  <a:srgbClr val="C00000"/>
                </a:solidFill>
              </a:rPr>
              <a:t>following </a:t>
            </a:r>
            <a:r>
              <a:rPr lang="en-US" i="1" dirty="0">
                <a:solidFill>
                  <a:srgbClr val="C00000"/>
                </a:solidFill>
              </a:rPr>
              <a:t>the decision of the European Council in March </a:t>
            </a:r>
            <a:r>
              <a:rPr lang="en-US" i="1" dirty="0" smtClean="0">
                <a:solidFill>
                  <a:srgbClr val="C00000"/>
                </a:solidFill>
              </a:rPr>
              <a:t>2015</a:t>
            </a:r>
            <a:r>
              <a:rPr lang="en-US" dirty="0" smtClean="0">
                <a:solidFill>
                  <a:srgbClr val="C00000"/>
                </a:solidFill>
              </a:rPr>
              <a:t>).</a:t>
            </a:r>
          </a:p>
          <a:p>
            <a:r>
              <a:rPr lang="en-US" dirty="0">
                <a:solidFill>
                  <a:srgbClr val="C00000"/>
                </a:solidFill>
              </a:rPr>
              <a:t>Increasingly victims of extensive fake news and misinformation </a:t>
            </a:r>
            <a:r>
              <a:rPr lang="en-US" dirty="0" smtClean="0">
                <a:solidFill>
                  <a:srgbClr val="C00000"/>
                </a:solidFill>
              </a:rPr>
              <a:t>campaigns</a:t>
            </a:r>
            <a:r>
              <a:rPr lang="ro-RO" dirty="0" smtClean="0">
                <a:solidFill>
                  <a:srgbClr val="C00000"/>
                </a:solidFill>
              </a:rPr>
              <a:t> </a:t>
            </a:r>
            <a:r>
              <a:rPr lang="en-US" dirty="0" smtClean="0">
                <a:solidFill>
                  <a:srgbClr val="C00000"/>
                </a:solidFill>
              </a:rPr>
              <a:t>the </a:t>
            </a:r>
            <a:r>
              <a:rPr lang="en-US" dirty="0" smtClean="0">
                <a:solidFill>
                  <a:srgbClr val="C00000"/>
                </a:solidFill>
              </a:rPr>
              <a:t>States from EU </a:t>
            </a:r>
            <a:r>
              <a:rPr lang="en-US" dirty="0" smtClean="0">
                <a:solidFill>
                  <a:srgbClr val="C00000"/>
                </a:solidFill>
              </a:rPr>
              <a:t>truly </a:t>
            </a:r>
            <a:r>
              <a:rPr lang="en-US" dirty="0">
                <a:solidFill>
                  <a:srgbClr val="C00000"/>
                </a:solidFill>
              </a:rPr>
              <a:t>understand the extent of this phenomenon only after the UK's exit vote from the EU and the latest presidential election in the United States</a:t>
            </a:r>
            <a:r>
              <a:rPr lang="en-US" dirty="0" smtClean="0">
                <a:solidFill>
                  <a:srgbClr val="C00000"/>
                </a:solidFill>
              </a:rPr>
              <a:t>.</a:t>
            </a:r>
          </a:p>
          <a:p>
            <a:r>
              <a:rPr lang="en-US" dirty="0">
                <a:solidFill>
                  <a:srgbClr val="C00000"/>
                </a:solidFill>
              </a:rPr>
              <a:t>Since </a:t>
            </a:r>
            <a:r>
              <a:rPr lang="en-US" dirty="0" smtClean="0">
                <a:solidFill>
                  <a:srgbClr val="C00000"/>
                </a:solidFill>
              </a:rPr>
              <a:t>January 2019 till June 2019, in European Union, 1000 </a:t>
            </a:r>
            <a:r>
              <a:rPr lang="en-US" dirty="0">
                <a:solidFill>
                  <a:srgbClr val="C00000"/>
                </a:solidFill>
              </a:rPr>
              <a:t>cases of misinformation have been detected, compared to 434 in the same period </a:t>
            </a:r>
            <a:r>
              <a:rPr lang="en-US" dirty="0" smtClean="0">
                <a:solidFill>
                  <a:srgbClr val="C00000"/>
                </a:solidFill>
              </a:rPr>
              <a:t>of last </a:t>
            </a:r>
            <a:r>
              <a:rPr lang="en-US" dirty="0">
                <a:solidFill>
                  <a:srgbClr val="C00000"/>
                </a:solidFill>
              </a:rPr>
              <a:t>year. (</a:t>
            </a:r>
            <a:r>
              <a:rPr lang="en-US" i="1" dirty="0">
                <a:solidFill>
                  <a:srgbClr val="C00000"/>
                </a:solidFill>
              </a:rPr>
              <a:t>It is important to remember that in May 2019 the European Parliamentary elections took place </a:t>
            </a:r>
            <a:r>
              <a:rPr lang="en-US" i="1" dirty="0" smtClean="0">
                <a:solidFill>
                  <a:srgbClr val="C00000"/>
                </a:solidFill>
              </a:rPr>
              <a:t>and specialists noticed that the </a:t>
            </a:r>
            <a:r>
              <a:rPr lang="en-US" i="1" dirty="0">
                <a:solidFill>
                  <a:srgbClr val="C00000"/>
                </a:solidFill>
              </a:rPr>
              <a:t>phenomenon increased</a:t>
            </a:r>
            <a:r>
              <a:rPr lang="en-US" dirty="0" smtClean="0">
                <a:solidFill>
                  <a:srgbClr val="C00000"/>
                </a:solidFill>
              </a:rPr>
              <a:t>).</a:t>
            </a:r>
          </a:p>
          <a:p>
            <a:r>
              <a:rPr lang="en-US" dirty="0">
                <a:solidFill>
                  <a:srgbClr val="C00000"/>
                </a:solidFill>
              </a:rPr>
              <a:t>The exposure of citizens to large scale disinformation, including misleading or outright false information, is a major challenge for Europe.</a:t>
            </a:r>
            <a:endParaRPr lang="ro-RO" dirty="0">
              <a:solidFill>
                <a:srgbClr val="C00000"/>
              </a:solidFill>
            </a:endParaRPr>
          </a:p>
        </p:txBody>
      </p:sp>
    </p:spTree>
    <p:extLst>
      <p:ext uri="{BB962C8B-B14F-4D97-AF65-F5344CB8AC3E}">
        <p14:creationId xmlns="" xmlns:p14="http://schemas.microsoft.com/office/powerpoint/2010/main" val="24627634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611560" y="188640"/>
            <a:ext cx="8075240" cy="5937523"/>
          </a:xfrm>
        </p:spPr>
        <p:txBody>
          <a:bodyPr>
            <a:normAutofit/>
          </a:bodyPr>
          <a:lstStyle/>
          <a:p>
            <a:r>
              <a:rPr lang="en-US" dirty="0">
                <a:solidFill>
                  <a:srgbClr val="0070C0"/>
                </a:solidFill>
              </a:rPr>
              <a:t>Disinformation erodes trust in institutions and in digital and traditional media and harms our democracies by hampering the ability of citizens to take informed decisions. It can </a:t>
            </a:r>
            <a:r>
              <a:rPr lang="en-US" dirty="0" smtClean="0">
                <a:solidFill>
                  <a:srgbClr val="0070C0"/>
                </a:solidFill>
              </a:rPr>
              <a:t>polarize </a:t>
            </a:r>
            <a:r>
              <a:rPr lang="en-US" dirty="0" smtClean="0">
                <a:solidFill>
                  <a:srgbClr val="0070C0"/>
                </a:solidFill>
              </a:rPr>
              <a:t>discussions, </a:t>
            </a:r>
            <a:r>
              <a:rPr lang="en-US" dirty="0">
                <a:solidFill>
                  <a:srgbClr val="0070C0"/>
                </a:solidFill>
              </a:rPr>
              <a:t>create or deepen tensions in society and undermine electoral </a:t>
            </a:r>
            <a:r>
              <a:rPr lang="en-US" dirty="0" smtClean="0">
                <a:solidFill>
                  <a:srgbClr val="0070C0"/>
                </a:solidFill>
              </a:rPr>
              <a:t>systems </a:t>
            </a:r>
            <a:r>
              <a:rPr lang="en-US" dirty="0">
                <a:solidFill>
                  <a:srgbClr val="0070C0"/>
                </a:solidFill>
              </a:rPr>
              <a:t>and have a wider impact on European security. It impairs freedom of opinion and expression, a fundamental right </a:t>
            </a:r>
            <a:r>
              <a:rPr lang="en-US" dirty="0" smtClean="0">
                <a:solidFill>
                  <a:srgbClr val="0070C0"/>
                </a:solidFill>
              </a:rPr>
              <a:t>in </a:t>
            </a:r>
            <a:r>
              <a:rPr lang="en-US" dirty="0">
                <a:solidFill>
                  <a:srgbClr val="0070C0"/>
                </a:solidFill>
              </a:rPr>
              <a:t>the </a:t>
            </a:r>
            <a:r>
              <a:rPr lang="en-US" i="1" u="sng" dirty="0">
                <a:solidFill>
                  <a:srgbClr val="0070C0"/>
                </a:solidFill>
                <a:hlinkClick r:id="rId2"/>
              </a:rPr>
              <a:t>Charter of Fundamental Rights of the European Union</a:t>
            </a:r>
            <a:r>
              <a:rPr lang="en-US" i="1" dirty="0" smtClean="0">
                <a:solidFill>
                  <a:srgbClr val="0070C0"/>
                </a:solidFill>
              </a:rPr>
              <a:t>.</a:t>
            </a:r>
            <a:endParaRPr lang="en-US" i="1" dirty="0">
              <a:solidFill>
                <a:srgbClr val="0070C0"/>
              </a:solidFill>
            </a:endParaRPr>
          </a:p>
        </p:txBody>
      </p:sp>
    </p:spTree>
    <p:extLst>
      <p:ext uri="{BB962C8B-B14F-4D97-AF65-F5344CB8AC3E}">
        <p14:creationId xmlns="" xmlns:p14="http://schemas.microsoft.com/office/powerpoint/2010/main" val="5674139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827584" y="2204864"/>
            <a:ext cx="7848872" cy="4320480"/>
          </a:xfrm>
        </p:spPr>
        <p:txBody>
          <a:bodyPr>
            <a:noAutofit/>
          </a:bodyPr>
          <a:lstStyle/>
          <a:p>
            <a:r>
              <a:rPr lang="en-US" sz="1600" dirty="0">
                <a:solidFill>
                  <a:srgbClr val="C00000"/>
                </a:solidFill>
              </a:rPr>
              <a:t>The EU has </a:t>
            </a:r>
            <a:r>
              <a:rPr lang="en-US" sz="1600" dirty="0" smtClean="0">
                <a:solidFill>
                  <a:srgbClr val="C00000"/>
                </a:solidFill>
              </a:rPr>
              <a:t>started </a:t>
            </a:r>
            <a:r>
              <a:rPr lang="en-US" sz="1600" dirty="0">
                <a:solidFill>
                  <a:srgbClr val="C00000"/>
                </a:solidFill>
              </a:rPr>
              <a:t>a “war against </a:t>
            </a:r>
            <a:r>
              <a:rPr lang="en-US" sz="1600" dirty="0" smtClean="0">
                <a:solidFill>
                  <a:srgbClr val="C00000"/>
                </a:solidFill>
              </a:rPr>
              <a:t>disinformation”. </a:t>
            </a:r>
            <a:r>
              <a:rPr lang="en-US" sz="1600" dirty="0">
                <a:solidFill>
                  <a:srgbClr val="C00000"/>
                </a:solidFill>
              </a:rPr>
              <a:t>“There is strong evidence pointing to Russia as the primary source of disinformation in Europe,” said Andrus </a:t>
            </a:r>
            <a:r>
              <a:rPr lang="en-US" sz="1600" dirty="0" err="1">
                <a:solidFill>
                  <a:srgbClr val="C00000"/>
                </a:solidFill>
              </a:rPr>
              <a:t>Ansip</a:t>
            </a:r>
            <a:r>
              <a:rPr lang="en-US" sz="1600" dirty="0">
                <a:solidFill>
                  <a:srgbClr val="C00000"/>
                </a:solidFill>
              </a:rPr>
              <a:t>, vice-president of the </a:t>
            </a:r>
            <a:r>
              <a:rPr lang="en-US" sz="1600" dirty="0">
                <a:solidFill>
                  <a:srgbClr val="C00000"/>
                </a:solidFill>
                <a:hlinkClick r:id="rId2"/>
              </a:rPr>
              <a:t>European commission</a:t>
            </a:r>
            <a:r>
              <a:rPr lang="en-US" sz="1600" dirty="0" smtClean="0">
                <a:solidFill>
                  <a:srgbClr val="C00000"/>
                </a:solidFill>
              </a:rPr>
              <a:t>.</a:t>
            </a:r>
          </a:p>
          <a:p>
            <a:r>
              <a:rPr lang="en-US" sz="1600" dirty="0">
                <a:solidFill>
                  <a:srgbClr val="C00000"/>
                </a:solidFill>
              </a:rPr>
              <a:t>The </a:t>
            </a:r>
            <a:r>
              <a:rPr lang="en-US" sz="1600" dirty="0" smtClean="0">
                <a:solidFill>
                  <a:srgbClr val="C00000"/>
                </a:solidFill>
              </a:rPr>
              <a:t>European commission </a:t>
            </a:r>
            <a:r>
              <a:rPr lang="en-US" sz="1600" dirty="0">
                <a:solidFill>
                  <a:srgbClr val="C00000"/>
                </a:solidFill>
              </a:rPr>
              <a:t>said </a:t>
            </a:r>
            <a:r>
              <a:rPr lang="en-US" sz="1600" dirty="0" smtClean="0">
                <a:solidFill>
                  <a:srgbClr val="C00000"/>
                </a:solidFill>
              </a:rPr>
              <a:t>“it </a:t>
            </a:r>
            <a:r>
              <a:rPr lang="en-US" sz="1600" dirty="0">
                <a:solidFill>
                  <a:srgbClr val="C00000"/>
                </a:solidFill>
              </a:rPr>
              <a:t>would set up a rapid alert system to help EU member states </a:t>
            </a:r>
            <a:r>
              <a:rPr lang="en-US" sz="1600" dirty="0" smtClean="0">
                <a:solidFill>
                  <a:srgbClr val="C00000"/>
                </a:solidFill>
              </a:rPr>
              <a:t>recognize </a:t>
            </a:r>
            <a:r>
              <a:rPr lang="en-US" sz="1600" dirty="0">
                <a:solidFill>
                  <a:srgbClr val="C00000"/>
                </a:solidFill>
              </a:rPr>
              <a:t>disinformation </a:t>
            </a:r>
            <a:r>
              <a:rPr lang="en-US" sz="1600" dirty="0" smtClean="0">
                <a:solidFill>
                  <a:srgbClr val="C00000"/>
                </a:solidFill>
              </a:rPr>
              <a:t>campaigns </a:t>
            </a:r>
            <a:r>
              <a:rPr lang="en-US" sz="1600" dirty="0">
                <a:solidFill>
                  <a:srgbClr val="C00000"/>
                </a:solidFill>
              </a:rPr>
              <a:t>and increase the budget set aside for the detection of disinformation from £1.69m to £4.4m (€5m). It will also press technology companies to play their part in cracking down on fake news</a:t>
            </a:r>
            <a:r>
              <a:rPr lang="en-US" sz="1600" dirty="0" smtClean="0">
                <a:solidFill>
                  <a:srgbClr val="C00000"/>
                </a:solidFill>
              </a:rPr>
              <a:t>.”</a:t>
            </a:r>
          </a:p>
          <a:p>
            <a:r>
              <a:rPr lang="en-US" sz="1600" dirty="0">
                <a:solidFill>
                  <a:srgbClr val="C00000"/>
                </a:solidFill>
              </a:rPr>
              <a:t>British security commissioner, Julian </a:t>
            </a:r>
            <a:r>
              <a:rPr lang="en-US" sz="1600" dirty="0" smtClean="0">
                <a:solidFill>
                  <a:srgbClr val="C00000"/>
                </a:solidFill>
              </a:rPr>
              <a:t>King said </a:t>
            </a:r>
            <a:r>
              <a:rPr lang="en-US" sz="1600" dirty="0">
                <a:solidFill>
                  <a:srgbClr val="C00000"/>
                </a:solidFill>
              </a:rPr>
              <a:t>the EU would not stand for “an internet that is the wild west, where anything goes</a:t>
            </a:r>
            <a:r>
              <a:rPr lang="en-US" sz="1600" dirty="0" smtClean="0">
                <a:solidFill>
                  <a:srgbClr val="C00000"/>
                </a:solidFill>
              </a:rPr>
              <a:t>”….“</a:t>
            </a:r>
            <a:r>
              <a:rPr lang="en-US" sz="1600" dirty="0">
                <a:solidFill>
                  <a:srgbClr val="C00000"/>
                </a:solidFill>
              </a:rPr>
              <a:t>No excuses, no more foot-dragging, because the risks are </a:t>
            </a:r>
            <a:r>
              <a:rPr lang="en-US" sz="1600" dirty="0" smtClean="0">
                <a:solidFill>
                  <a:srgbClr val="C00000"/>
                </a:solidFill>
              </a:rPr>
              <a:t>real….”</a:t>
            </a:r>
          </a:p>
          <a:p>
            <a:r>
              <a:rPr lang="en-US" sz="1600" dirty="0">
                <a:solidFill>
                  <a:srgbClr val="C00000"/>
                </a:solidFill>
              </a:rPr>
              <a:t>Facebook has admitted there are between 60m and 90m fake Facebook accounts,  between 3-4% of users on the platform, King said – “and some of those accounts are the most active”. </a:t>
            </a:r>
            <a:r>
              <a:rPr lang="en-US" sz="1600" i="1" dirty="0">
                <a:solidFill>
                  <a:srgbClr val="C00000"/>
                </a:solidFill>
              </a:rPr>
              <a:t>As an additional information</a:t>
            </a:r>
            <a:r>
              <a:rPr lang="en-US" sz="1600" dirty="0">
                <a:solidFill>
                  <a:srgbClr val="C00000"/>
                </a:solidFill>
              </a:rPr>
              <a:t>: Facebook is the largest social network in the world, with over 2 billion active users. In addition, the users spend a lot of time on the social network: on average 20 minutes are spent in each session, and users are about 8 times a day on the network.</a:t>
            </a:r>
          </a:p>
          <a:p>
            <a:endParaRPr lang="ro-RO" sz="2000" dirty="0">
              <a:solidFill>
                <a:srgbClr val="C00000"/>
              </a:solidFill>
            </a:endParaRPr>
          </a:p>
        </p:txBody>
      </p:sp>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03848" y="332656"/>
            <a:ext cx="2664296" cy="15985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817220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683568" y="476672"/>
            <a:ext cx="8064896" cy="6048672"/>
          </a:xfrm>
        </p:spPr>
        <p:txBody>
          <a:bodyPr>
            <a:normAutofit fontScale="70000" lnSpcReduction="20000"/>
          </a:bodyPr>
          <a:lstStyle/>
          <a:p>
            <a:r>
              <a:rPr lang="en-US" dirty="0" smtClean="0">
                <a:solidFill>
                  <a:srgbClr val="002060"/>
                </a:solidFill>
              </a:rPr>
              <a:t>Longer </a:t>
            </a:r>
            <a:r>
              <a:rPr lang="en-US" dirty="0">
                <a:solidFill>
                  <a:srgbClr val="002060"/>
                </a:solidFill>
              </a:rPr>
              <a:t>term, the EU needed to invest in media diversity and educate the public to be aware of the news they digest, King said, but that in the short term Brussels needed to see an “improvement in how we detect and call out disinformation</a:t>
            </a:r>
            <a:r>
              <a:rPr lang="en-US" dirty="0" smtClean="0">
                <a:solidFill>
                  <a:srgbClr val="002060"/>
                </a:solidFill>
              </a:rPr>
              <a:t>”.</a:t>
            </a:r>
          </a:p>
          <a:p>
            <a:r>
              <a:rPr lang="en-US" dirty="0">
                <a:solidFill>
                  <a:srgbClr val="002060"/>
                </a:solidFill>
              </a:rPr>
              <a:t>Andrus </a:t>
            </a:r>
            <a:r>
              <a:rPr lang="en-US" dirty="0" err="1">
                <a:solidFill>
                  <a:srgbClr val="002060"/>
                </a:solidFill>
              </a:rPr>
              <a:t>Ansip</a:t>
            </a:r>
            <a:r>
              <a:rPr lang="en-US" dirty="0">
                <a:solidFill>
                  <a:srgbClr val="002060"/>
                </a:solidFill>
              </a:rPr>
              <a:t>, vice-president of the </a:t>
            </a:r>
            <a:r>
              <a:rPr lang="en-US" dirty="0">
                <a:solidFill>
                  <a:srgbClr val="002060"/>
                </a:solidFill>
                <a:hlinkClick r:id="rId2"/>
              </a:rPr>
              <a:t>European </a:t>
            </a:r>
            <a:r>
              <a:rPr lang="en-US" dirty="0" smtClean="0">
                <a:solidFill>
                  <a:srgbClr val="002060"/>
                </a:solidFill>
                <a:hlinkClick r:id="rId2"/>
              </a:rPr>
              <a:t>commission</a:t>
            </a:r>
            <a:r>
              <a:rPr lang="en-US" dirty="0" smtClean="0">
                <a:solidFill>
                  <a:srgbClr val="002060"/>
                </a:solidFill>
              </a:rPr>
              <a:t> - 2018 (he was </a:t>
            </a:r>
            <a:r>
              <a:rPr lang="en-US" dirty="0">
                <a:solidFill>
                  <a:srgbClr val="002060"/>
                </a:solidFill>
              </a:rPr>
              <a:t>prime minister of </a:t>
            </a:r>
            <a:r>
              <a:rPr lang="en-US" dirty="0" smtClean="0">
                <a:solidFill>
                  <a:srgbClr val="002060"/>
                </a:solidFill>
              </a:rPr>
              <a:t>Estonia) said </a:t>
            </a:r>
            <a:r>
              <a:rPr lang="en-US" dirty="0">
                <a:solidFill>
                  <a:srgbClr val="002060"/>
                </a:solidFill>
              </a:rPr>
              <a:t>he did not believe the increased budget of €5m was large enough to deal with the extent of disinformation, saying that one St Petersburg troll factory, known as the </a:t>
            </a:r>
            <a:r>
              <a:rPr lang="en-US" dirty="0">
                <a:solidFill>
                  <a:srgbClr val="002060"/>
                </a:solidFill>
                <a:hlinkClick r:id="rId3"/>
              </a:rPr>
              <a:t>Internet</a:t>
            </a:r>
            <a:r>
              <a:rPr lang="en-US" dirty="0">
                <a:solidFill>
                  <a:srgbClr val="002060"/>
                </a:solidFill>
              </a:rPr>
              <a:t> Research Agency, has </a:t>
            </a:r>
            <a:r>
              <a:rPr lang="en-US" dirty="0" smtClean="0">
                <a:solidFill>
                  <a:srgbClr val="002060"/>
                </a:solidFill>
              </a:rPr>
              <a:t>1.000 </a:t>
            </a:r>
            <a:r>
              <a:rPr lang="en-US" dirty="0">
                <a:solidFill>
                  <a:srgbClr val="002060"/>
                </a:solidFill>
              </a:rPr>
              <a:t>full time workers</a:t>
            </a:r>
            <a:r>
              <a:rPr lang="en-US" dirty="0" smtClean="0">
                <a:solidFill>
                  <a:srgbClr val="002060"/>
                </a:solidFill>
              </a:rPr>
              <a:t>.</a:t>
            </a:r>
            <a:endParaRPr lang="en-US" dirty="0">
              <a:solidFill>
                <a:srgbClr val="002060"/>
              </a:solidFill>
            </a:endParaRPr>
          </a:p>
          <a:p>
            <a:r>
              <a:rPr lang="en-US" dirty="0" err="1">
                <a:solidFill>
                  <a:srgbClr val="002060"/>
                </a:solidFill>
              </a:rPr>
              <a:t>Ansip</a:t>
            </a:r>
            <a:r>
              <a:rPr lang="en-US" dirty="0">
                <a:solidFill>
                  <a:srgbClr val="002060"/>
                </a:solidFill>
              </a:rPr>
              <a:t> said the Russian disinformation campaigns started “during the KGB time” and that sources said about 85% of the KGB’s budget was spent “not to get some secrets from somewhere but to spread lies</a:t>
            </a:r>
            <a:r>
              <a:rPr lang="en-US" dirty="0" smtClean="0">
                <a:solidFill>
                  <a:srgbClr val="002060"/>
                </a:solidFill>
              </a:rPr>
              <a:t>”.</a:t>
            </a:r>
          </a:p>
          <a:p>
            <a:r>
              <a:rPr lang="en-US" dirty="0">
                <a:solidFill>
                  <a:srgbClr val="002060"/>
                </a:solidFill>
              </a:rPr>
              <a:t>“We will not create some kind of propaganda machine in the </a:t>
            </a:r>
            <a:r>
              <a:rPr lang="en-US" dirty="0">
                <a:solidFill>
                  <a:srgbClr val="002060"/>
                </a:solidFill>
                <a:hlinkClick r:id="rId4"/>
              </a:rPr>
              <a:t>European Union</a:t>
            </a:r>
            <a:r>
              <a:rPr lang="en-US" dirty="0">
                <a:solidFill>
                  <a:srgbClr val="002060"/>
                </a:solidFill>
              </a:rPr>
              <a:t>,” said </a:t>
            </a:r>
            <a:r>
              <a:rPr lang="en-US" dirty="0" err="1">
                <a:solidFill>
                  <a:srgbClr val="002060"/>
                </a:solidFill>
              </a:rPr>
              <a:t>Ansip</a:t>
            </a:r>
            <a:r>
              <a:rPr lang="en-US" dirty="0">
                <a:solidFill>
                  <a:srgbClr val="002060"/>
                </a:solidFill>
              </a:rPr>
              <a:t>. “We would like to detect the disinformation and then we have to understand where those threats are coming from, who is behind the disinformation and then debunking, using facts to expose lies.”</a:t>
            </a:r>
            <a:endParaRPr lang="en-US" dirty="0" smtClean="0">
              <a:solidFill>
                <a:srgbClr val="002060"/>
              </a:solidFill>
            </a:endParaRPr>
          </a:p>
          <a:p>
            <a:endParaRPr lang="ro-RO" dirty="0">
              <a:solidFill>
                <a:srgbClr val="002060"/>
              </a:solidFill>
            </a:endParaRPr>
          </a:p>
        </p:txBody>
      </p:sp>
    </p:spTree>
    <p:extLst>
      <p:ext uri="{BB962C8B-B14F-4D97-AF65-F5344CB8AC3E}">
        <p14:creationId xmlns="" xmlns:p14="http://schemas.microsoft.com/office/powerpoint/2010/main" val="14725070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395536" y="404664"/>
            <a:ext cx="8291264" cy="5721499"/>
          </a:xfrm>
        </p:spPr>
        <p:txBody>
          <a:bodyPr>
            <a:normAutofit fontScale="85000" lnSpcReduction="20000"/>
          </a:bodyPr>
          <a:lstStyle/>
          <a:p>
            <a:r>
              <a:rPr lang="en-US" dirty="0">
                <a:solidFill>
                  <a:srgbClr val="C00000"/>
                </a:solidFill>
              </a:rPr>
              <a:t>Given the dimensions reached at European Union </a:t>
            </a:r>
            <a:r>
              <a:rPr lang="en-US" dirty="0" smtClean="0">
                <a:solidFill>
                  <a:srgbClr val="C00000"/>
                </a:solidFill>
              </a:rPr>
              <a:t>level</a:t>
            </a:r>
            <a:r>
              <a:rPr lang="ro-RO" dirty="0" smtClean="0">
                <a:solidFill>
                  <a:srgbClr val="C00000"/>
                </a:solidFill>
              </a:rPr>
              <a:t>,</a:t>
            </a:r>
            <a:r>
              <a:rPr lang="en-US" dirty="0" smtClean="0">
                <a:solidFill>
                  <a:srgbClr val="C00000"/>
                </a:solidFill>
              </a:rPr>
              <a:t> </a:t>
            </a:r>
            <a:r>
              <a:rPr lang="ro-RO" dirty="0" err="1" smtClean="0">
                <a:solidFill>
                  <a:srgbClr val="C00000"/>
                </a:solidFill>
              </a:rPr>
              <a:t>the</a:t>
            </a:r>
            <a:r>
              <a:rPr lang="ro-RO" dirty="0" smtClean="0">
                <a:solidFill>
                  <a:srgbClr val="C00000"/>
                </a:solidFill>
              </a:rPr>
              <a:t> </a:t>
            </a:r>
            <a:r>
              <a:rPr lang="ro-RO" dirty="0" err="1" smtClean="0">
                <a:solidFill>
                  <a:srgbClr val="C00000"/>
                </a:solidFill>
              </a:rPr>
              <a:t>subjects</a:t>
            </a:r>
            <a:r>
              <a:rPr lang="ro-RO" dirty="0" smtClean="0">
                <a:solidFill>
                  <a:srgbClr val="C00000"/>
                </a:solidFill>
              </a:rPr>
              <a:t> </a:t>
            </a:r>
            <a:r>
              <a:rPr lang="en-US" dirty="0" smtClean="0">
                <a:solidFill>
                  <a:srgbClr val="C00000"/>
                </a:solidFill>
              </a:rPr>
              <a:t>of </a:t>
            </a:r>
            <a:r>
              <a:rPr lang="en-US" dirty="0">
                <a:solidFill>
                  <a:srgbClr val="C00000"/>
                </a:solidFill>
              </a:rPr>
              <a:t>our project, we thank the </a:t>
            </a:r>
            <a:r>
              <a:rPr lang="en-US" dirty="0" smtClean="0">
                <a:solidFill>
                  <a:srgbClr val="C00000"/>
                </a:solidFill>
              </a:rPr>
              <a:t>Leader Project for </a:t>
            </a:r>
            <a:r>
              <a:rPr lang="en-US" dirty="0">
                <a:solidFill>
                  <a:srgbClr val="C00000"/>
                </a:solidFill>
              </a:rPr>
              <a:t>submitting the F</a:t>
            </a:r>
            <a:r>
              <a:rPr lang="en-US" dirty="0" smtClean="0">
                <a:solidFill>
                  <a:srgbClr val="C00000"/>
                </a:solidFill>
              </a:rPr>
              <a:t>inancial Request </a:t>
            </a:r>
            <a:r>
              <a:rPr lang="en-US" dirty="0">
                <a:solidFill>
                  <a:srgbClr val="C00000"/>
                </a:solidFill>
              </a:rPr>
              <a:t>on the </a:t>
            </a:r>
            <a:r>
              <a:rPr lang="en-US" dirty="0" smtClean="0">
                <a:solidFill>
                  <a:srgbClr val="C00000"/>
                </a:solidFill>
              </a:rPr>
              <a:t>Europe </a:t>
            </a:r>
            <a:r>
              <a:rPr lang="en-US" dirty="0">
                <a:solidFill>
                  <a:srgbClr val="C00000"/>
                </a:solidFill>
              </a:rPr>
              <a:t>for Citizens </a:t>
            </a:r>
            <a:r>
              <a:rPr lang="en-US" dirty="0" smtClean="0">
                <a:solidFill>
                  <a:srgbClr val="C00000"/>
                </a:solidFill>
              </a:rPr>
              <a:t>platform. </a:t>
            </a:r>
            <a:r>
              <a:rPr lang="en-US" dirty="0">
                <a:solidFill>
                  <a:srgbClr val="C00000"/>
                </a:solidFill>
              </a:rPr>
              <a:t>Also, </a:t>
            </a:r>
            <a:r>
              <a:rPr lang="en-US" dirty="0" smtClean="0">
                <a:solidFill>
                  <a:srgbClr val="C00000"/>
                </a:solidFill>
              </a:rPr>
              <a:t>for the intuition </a:t>
            </a:r>
            <a:r>
              <a:rPr lang="en-US" dirty="0">
                <a:solidFill>
                  <a:srgbClr val="C00000"/>
                </a:solidFill>
              </a:rPr>
              <a:t>that it will be a winning </a:t>
            </a:r>
            <a:r>
              <a:rPr lang="en-US" dirty="0" smtClean="0">
                <a:solidFill>
                  <a:srgbClr val="C00000"/>
                </a:solidFill>
              </a:rPr>
              <a:t>project and an area of interest to </a:t>
            </a:r>
            <a:r>
              <a:rPr lang="en-US" dirty="0">
                <a:solidFill>
                  <a:srgbClr val="C00000"/>
                </a:solidFill>
              </a:rPr>
              <a:t>European </a:t>
            </a:r>
            <a:r>
              <a:rPr lang="en-US" dirty="0" smtClean="0">
                <a:solidFill>
                  <a:srgbClr val="C00000"/>
                </a:solidFill>
              </a:rPr>
              <a:t>financiers. </a:t>
            </a:r>
          </a:p>
          <a:p>
            <a:r>
              <a:rPr lang="en-US" dirty="0">
                <a:solidFill>
                  <a:srgbClr val="C00000"/>
                </a:solidFill>
              </a:rPr>
              <a:t>These topics are not very well known at the level of local </a:t>
            </a:r>
            <a:r>
              <a:rPr lang="en-US" dirty="0" smtClean="0">
                <a:solidFill>
                  <a:srgbClr val="C00000"/>
                </a:solidFill>
              </a:rPr>
              <a:t>communities (small communities), </a:t>
            </a:r>
            <a:r>
              <a:rPr lang="en-US" dirty="0">
                <a:solidFill>
                  <a:srgbClr val="C00000"/>
                </a:solidFill>
              </a:rPr>
              <a:t>but until the information reaches </a:t>
            </a:r>
            <a:r>
              <a:rPr lang="en-US" dirty="0" smtClean="0">
                <a:solidFill>
                  <a:srgbClr val="C00000"/>
                </a:solidFill>
              </a:rPr>
              <a:t>each </a:t>
            </a:r>
            <a:r>
              <a:rPr lang="en-US" dirty="0">
                <a:solidFill>
                  <a:srgbClr val="C00000"/>
                </a:solidFill>
              </a:rPr>
              <a:t>European citizen, until we do not give importance to these topics and we will not inform ourselves, avoiding misinformation, having </a:t>
            </a:r>
            <a:r>
              <a:rPr lang="en-US" dirty="0" smtClean="0">
                <a:solidFill>
                  <a:srgbClr val="C00000"/>
                </a:solidFill>
              </a:rPr>
              <a:t>“healthy </a:t>
            </a:r>
            <a:r>
              <a:rPr lang="en-US" dirty="0">
                <a:solidFill>
                  <a:srgbClr val="C00000"/>
                </a:solidFill>
              </a:rPr>
              <a:t>sources of </a:t>
            </a:r>
            <a:r>
              <a:rPr lang="en-US" dirty="0" smtClean="0">
                <a:solidFill>
                  <a:srgbClr val="C00000"/>
                </a:solidFill>
              </a:rPr>
              <a:t>information”, </a:t>
            </a:r>
            <a:r>
              <a:rPr lang="en-US" dirty="0">
                <a:solidFill>
                  <a:srgbClr val="C00000"/>
                </a:solidFill>
              </a:rPr>
              <a:t>we can </a:t>
            </a:r>
            <a:r>
              <a:rPr lang="en-US" dirty="0" smtClean="0">
                <a:solidFill>
                  <a:srgbClr val="C00000"/>
                </a:solidFill>
              </a:rPr>
              <a:t>say </a:t>
            </a:r>
            <a:r>
              <a:rPr lang="en-US" dirty="0">
                <a:solidFill>
                  <a:srgbClr val="C00000"/>
                </a:solidFill>
              </a:rPr>
              <a:t>that we are in a war, in a fight with ourselves, with others (the mental fight in which we are involved and those who are </a:t>
            </a:r>
            <a:r>
              <a:rPr lang="en-US" dirty="0" smtClean="0">
                <a:solidFill>
                  <a:srgbClr val="C00000"/>
                </a:solidFill>
              </a:rPr>
              <a:t>interested in manipulating our brains).</a:t>
            </a:r>
            <a:endParaRPr lang="en-US" dirty="0">
              <a:solidFill>
                <a:srgbClr val="C00000"/>
              </a:solidFill>
            </a:endParaRPr>
          </a:p>
          <a:p>
            <a:endParaRPr lang="ro-RO" dirty="0">
              <a:solidFill>
                <a:srgbClr val="C00000"/>
              </a:solidFill>
            </a:endParaRPr>
          </a:p>
        </p:txBody>
      </p:sp>
    </p:spTree>
    <p:extLst>
      <p:ext uri="{BB962C8B-B14F-4D97-AF65-F5344CB8AC3E}">
        <p14:creationId xmlns="" xmlns:p14="http://schemas.microsoft.com/office/powerpoint/2010/main" val="38486927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Autofit/>
          </a:bodyPr>
          <a:lstStyle/>
          <a:p>
            <a:r>
              <a:rPr lang="en-US" sz="3600" b="1" dirty="0">
                <a:solidFill>
                  <a:srgbClr val="002060"/>
                </a:solidFill>
              </a:rPr>
              <a:t>Conclusions Misinformation book published online</a:t>
            </a:r>
            <a:endParaRPr lang="ro-RO" sz="3600" b="1" dirty="0">
              <a:solidFill>
                <a:srgbClr val="002060"/>
              </a:solidFill>
            </a:endParaRPr>
          </a:p>
        </p:txBody>
      </p:sp>
      <p:sp>
        <p:nvSpPr>
          <p:cNvPr id="3" name="Substituent conținut 2"/>
          <p:cNvSpPr>
            <a:spLocks noGrp="1"/>
          </p:cNvSpPr>
          <p:nvPr>
            <p:ph idx="1"/>
          </p:nvPr>
        </p:nvSpPr>
        <p:spPr/>
        <p:txBody>
          <a:bodyPr/>
          <a:lstStyle/>
          <a:p>
            <a:r>
              <a:rPr lang="en-US" dirty="0">
                <a:solidFill>
                  <a:srgbClr val="002060"/>
                </a:solidFill>
              </a:rPr>
              <a:t>The information, properly exploited and managed, can make a decisive contribution to winning a war;</a:t>
            </a:r>
          </a:p>
          <a:p>
            <a:pPr marL="0" indent="0">
              <a:buNone/>
            </a:pPr>
            <a:endParaRPr lang="en-US" dirty="0">
              <a:solidFill>
                <a:srgbClr val="002060"/>
              </a:solidFill>
            </a:endParaRPr>
          </a:p>
          <a:p>
            <a:r>
              <a:rPr lang="en-US" dirty="0" smtClean="0">
                <a:solidFill>
                  <a:srgbClr val="002060"/>
                </a:solidFill>
              </a:rPr>
              <a:t> </a:t>
            </a:r>
            <a:r>
              <a:rPr lang="en-US" dirty="0">
                <a:solidFill>
                  <a:srgbClr val="002060"/>
                </a:solidFill>
              </a:rPr>
              <a:t>Conflicts of the future will revolve around informational manipulation and modification of human behavior, even in the last instance, without firing a </a:t>
            </a:r>
            <a:r>
              <a:rPr lang="en-US" dirty="0" smtClean="0">
                <a:solidFill>
                  <a:srgbClr val="002060"/>
                </a:solidFill>
              </a:rPr>
              <a:t>weapon.</a:t>
            </a:r>
            <a:endParaRPr lang="ro-RO" dirty="0">
              <a:solidFill>
                <a:srgbClr val="002060"/>
              </a:solidFill>
            </a:endParaRPr>
          </a:p>
        </p:txBody>
      </p:sp>
    </p:spTree>
    <p:extLst>
      <p:ext uri="{BB962C8B-B14F-4D97-AF65-F5344CB8AC3E}">
        <p14:creationId xmlns="" xmlns:p14="http://schemas.microsoft.com/office/powerpoint/2010/main" val="20795456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ChangeArrowheads="1"/>
          </p:cNvSpPr>
          <p:nvPr/>
        </p:nvSpPr>
        <p:spPr bwMode="auto">
          <a:xfrm>
            <a:off x="0" y="428604"/>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174" name="Rectangle 6"/>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192588" algn="l"/>
              </a:tabLst>
            </a:pPr>
            <a:r>
              <a:rPr kumimoji="0" lang="ro-RO" sz="11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	</a:t>
            </a:r>
            <a:endParaRPr kumimoji="0" lang="ro-RO"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Subtitle 9"/>
          <p:cNvSpPr>
            <a:spLocks noGrp="1"/>
          </p:cNvSpPr>
          <p:nvPr>
            <p:ph type="subTitle" idx="1"/>
          </p:nvPr>
        </p:nvSpPr>
        <p:spPr>
          <a:xfrm>
            <a:off x="1698741" y="4860392"/>
            <a:ext cx="5746518" cy="855898"/>
          </a:xfrm>
        </p:spPr>
        <p:txBody>
          <a:bodyPr>
            <a:normAutofit/>
          </a:bodyPr>
          <a:lstStyle/>
          <a:p>
            <a:r>
              <a:rPr lang="en-US" sz="2000" b="1" dirty="0" smtClean="0">
                <a:solidFill>
                  <a:schemeClr val="tx1"/>
                </a:solidFill>
              </a:rPr>
              <a:t>Total budget: 10.080 euro – European Union </a:t>
            </a:r>
          </a:p>
          <a:p>
            <a:r>
              <a:rPr lang="en-US" sz="2000" b="1" dirty="0" smtClean="0">
                <a:solidFill>
                  <a:schemeClr val="tx1"/>
                </a:solidFill>
              </a:rPr>
              <a:t>Implementation: August 2019-April 2020</a:t>
            </a:r>
          </a:p>
        </p:txBody>
      </p:sp>
      <p:sp>
        <p:nvSpPr>
          <p:cNvPr id="15" name="Title 8"/>
          <p:cNvSpPr txBox="1">
            <a:spLocks/>
          </p:cNvSpPr>
          <p:nvPr/>
        </p:nvSpPr>
        <p:spPr>
          <a:xfrm>
            <a:off x="642910" y="457200"/>
            <a:ext cx="7889530" cy="5492080"/>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100" b="1" i="1" dirty="0" smtClean="0"/>
              <a:t/>
            </a:r>
            <a:br>
              <a:rPr lang="en-US" sz="3100" b="1" i="1" dirty="0" smtClean="0"/>
            </a:br>
            <a:r>
              <a:rPr lang="ro-RO" sz="3100" b="1" i="1" dirty="0" smtClean="0"/>
              <a:t/>
            </a:r>
            <a:br>
              <a:rPr lang="ro-RO" sz="3100" b="1" i="1" dirty="0" smtClean="0"/>
            </a:br>
            <a:r>
              <a:rPr lang="en-US" sz="4300" b="1" i="1" u="sng" dirty="0" smtClean="0"/>
              <a:t>Project: </a:t>
            </a:r>
            <a:r>
              <a:rPr lang="en-US" sz="4300" b="1" i="1" dirty="0" smtClean="0"/>
              <a:t>”Challenge </a:t>
            </a:r>
            <a:r>
              <a:rPr lang="en-US" sz="4300" b="1" i="1" dirty="0" err="1" smtClean="0"/>
              <a:t>vs</a:t>
            </a:r>
            <a:r>
              <a:rPr lang="en-US" sz="4300" b="1" i="1" dirty="0" smtClean="0"/>
              <a:t> Disinformation and </a:t>
            </a:r>
            <a:r>
              <a:rPr lang="en-US" sz="4300" b="1" i="1" dirty="0" err="1" smtClean="0"/>
              <a:t>Euroscepticism</a:t>
            </a:r>
            <a:r>
              <a:rPr lang="en-US" sz="4300" b="1" i="1" dirty="0" smtClean="0"/>
              <a:t>” – Europe for Citizens </a:t>
            </a:r>
            <a:r>
              <a:rPr lang="en-US" sz="4300" b="1" i="1" dirty="0" err="1" smtClean="0"/>
              <a:t>Programme</a:t>
            </a:r>
            <a:r>
              <a:rPr lang="en-US" sz="4300" b="1" i="1" dirty="0" smtClean="0"/>
              <a:t/>
            </a:r>
            <a:br>
              <a:rPr lang="en-US" sz="4300" b="1" i="1" dirty="0" smtClean="0"/>
            </a:br>
            <a:r>
              <a:rPr lang="en-US" sz="4300" b="1" i="1" dirty="0" smtClean="0"/>
              <a:t/>
            </a:r>
            <a:br>
              <a:rPr lang="en-US" sz="4300" b="1" i="1" dirty="0" smtClean="0"/>
            </a:br>
            <a:r>
              <a:rPr lang="en-US" sz="4300" b="1" i="1" dirty="0" smtClean="0"/>
              <a:t>Leader partner: San </a:t>
            </a:r>
            <a:r>
              <a:rPr lang="en-US" sz="4300" b="1" i="1" dirty="0" err="1" smtClean="0"/>
              <a:t>Marzano</a:t>
            </a:r>
            <a:r>
              <a:rPr lang="en-US" sz="4300" b="1" i="1" dirty="0" smtClean="0"/>
              <a:t> </a:t>
            </a:r>
            <a:r>
              <a:rPr lang="en-US" sz="4300" b="1" i="1" dirty="0" err="1" smtClean="0"/>
              <a:t>Sul</a:t>
            </a:r>
            <a:r>
              <a:rPr lang="en-US" sz="4300" b="1" i="1" dirty="0" smtClean="0"/>
              <a:t> </a:t>
            </a:r>
            <a:r>
              <a:rPr lang="en-US" sz="4300" b="1" i="1" dirty="0" err="1" smtClean="0"/>
              <a:t>Sarno</a:t>
            </a:r>
            <a:r>
              <a:rPr lang="en-US" sz="4300" b="1" i="1" dirty="0" smtClean="0"/>
              <a:t> - Italy</a:t>
            </a:r>
            <a:br>
              <a:rPr lang="en-US" sz="4300" b="1" i="1" dirty="0" smtClean="0"/>
            </a:br>
            <a:r>
              <a:rPr lang="en-US" sz="4300" b="1" i="1" dirty="0" smtClean="0"/>
              <a:t>Associated partner: Vulcan Municipality –Romania</a:t>
            </a:r>
            <a:br>
              <a:rPr lang="en-US" sz="4300" b="1" i="1" dirty="0" smtClean="0"/>
            </a:br>
            <a:r>
              <a:rPr lang="en-US" sz="4300" b="1" i="1" dirty="0" smtClean="0"/>
              <a:t/>
            </a:r>
            <a:br>
              <a:rPr lang="en-US" sz="4300" b="1" i="1" dirty="0" smtClean="0"/>
            </a:br>
            <a:r>
              <a:rPr lang="en-US" sz="3100" b="1" i="1" dirty="0" smtClean="0">
                <a:solidFill>
                  <a:srgbClr val="00B050"/>
                </a:solidFill>
              </a:rPr>
              <a:t>     </a:t>
            </a:r>
            <a:r>
              <a:rPr lang="en-US" sz="3100" b="1" i="1" dirty="0" smtClean="0">
                <a:solidFill>
                  <a:srgbClr val="C00000"/>
                </a:solidFill>
              </a:rPr>
              <a:t>MONICA</a:t>
            </a:r>
            <a:r>
              <a:rPr lang="en-US" sz="3100" b="1" i="1" dirty="0" smtClean="0">
                <a:solidFill>
                  <a:srgbClr val="00B050"/>
                </a:solidFill>
              </a:rPr>
              <a:t>                          </a:t>
            </a:r>
            <a:r>
              <a:rPr lang="en-US" sz="3100" b="1" i="1" dirty="0" smtClean="0">
                <a:solidFill>
                  <a:srgbClr val="002060"/>
                </a:solidFill>
              </a:rPr>
              <a:t>COSMIN</a:t>
            </a:r>
            <a:r>
              <a:rPr lang="en-US" sz="3100" b="1" i="1" dirty="0" smtClean="0">
                <a:solidFill>
                  <a:srgbClr val="00B050"/>
                </a:solidFill>
              </a:rPr>
              <a:t> </a:t>
            </a:r>
            <a:br>
              <a:rPr lang="en-US" sz="3100" b="1" i="1" dirty="0" smtClean="0">
                <a:solidFill>
                  <a:srgbClr val="00B050"/>
                </a:solidFill>
              </a:rPr>
            </a:br>
            <a:endParaRPr lang="en-US" sz="3100" b="1" i="1" dirty="0" smtClean="0">
              <a:solidFill>
                <a:srgbClr val="00B050"/>
              </a:solidFill>
            </a:endParaRPr>
          </a:p>
          <a:p>
            <a:r>
              <a:rPr lang="en-US" sz="3100" b="1" i="1" dirty="0" smtClean="0">
                <a:solidFill>
                  <a:srgbClr val="C00000"/>
                </a:solidFill>
              </a:rPr>
              <a:t>MUNTEANU</a:t>
            </a:r>
            <a:r>
              <a:rPr lang="en-US" sz="3100" b="1" i="1" dirty="0" smtClean="0">
                <a:solidFill>
                  <a:srgbClr val="00B050"/>
                </a:solidFill>
              </a:rPr>
              <a:t>                        </a:t>
            </a:r>
            <a:r>
              <a:rPr lang="en-US" sz="3100" b="1" i="1" dirty="0" smtClean="0">
                <a:solidFill>
                  <a:srgbClr val="002060"/>
                </a:solidFill>
              </a:rPr>
              <a:t>CAPRIS</a:t>
            </a:r>
          </a:p>
          <a:p>
            <a:r>
              <a:rPr lang="en-US" sz="3100" b="1" i="1" dirty="0" smtClean="0">
                <a:solidFill>
                  <a:srgbClr val="00B050"/>
                </a:solidFill>
              </a:rPr>
              <a:t/>
            </a:r>
            <a:br>
              <a:rPr lang="en-US" sz="3100" b="1" i="1" dirty="0" smtClean="0">
                <a:solidFill>
                  <a:srgbClr val="00B050"/>
                </a:solidFill>
              </a:rPr>
            </a:br>
            <a:r>
              <a:rPr lang="en-US" dirty="0" smtClean="0"/>
              <a:t/>
            </a:r>
            <a:br>
              <a:rPr lang="en-US" dirty="0" smtClean="0"/>
            </a:br>
            <a:endParaRPr lang="en-US" dirty="0"/>
          </a:p>
        </p:txBody>
      </p:sp>
    </p:spTree>
    <p:extLst>
      <p:ext uri="{BB962C8B-B14F-4D97-AF65-F5344CB8AC3E}">
        <p14:creationId xmlns="" xmlns:p14="http://schemas.microsoft.com/office/powerpoint/2010/main" val="42035135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395536" y="332656"/>
            <a:ext cx="8291264" cy="5793507"/>
          </a:xfrm>
        </p:spPr>
        <p:txBody>
          <a:bodyPr>
            <a:normAutofit fontScale="92500" lnSpcReduction="20000"/>
          </a:bodyPr>
          <a:lstStyle/>
          <a:p>
            <a:r>
              <a:rPr lang="en-US" i="1" dirty="0" smtClean="0">
                <a:solidFill>
                  <a:srgbClr val="C00000"/>
                </a:solidFill>
              </a:rPr>
              <a:t>“There </a:t>
            </a:r>
            <a:r>
              <a:rPr lang="en-US" i="1" dirty="0">
                <a:solidFill>
                  <a:srgbClr val="C00000"/>
                </a:solidFill>
              </a:rPr>
              <a:t>are three things you can't </a:t>
            </a:r>
            <a:r>
              <a:rPr lang="en-US" i="1" dirty="0" smtClean="0">
                <a:solidFill>
                  <a:srgbClr val="C00000"/>
                </a:solidFill>
              </a:rPr>
              <a:t>return: </a:t>
            </a:r>
            <a:r>
              <a:rPr lang="en-US" i="1" dirty="0">
                <a:solidFill>
                  <a:srgbClr val="C00000"/>
                </a:solidFill>
              </a:rPr>
              <a:t>time, word and possibility. Therefore: do not waste time, choose the words, do not waste the opportunity</a:t>
            </a:r>
            <a:r>
              <a:rPr lang="en-US" i="1" dirty="0" smtClean="0">
                <a:solidFill>
                  <a:srgbClr val="C00000"/>
                </a:solidFill>
              </a:rPr>
              <a:t>.” </a:t>
            </a:r>
            <a:r>
              <a:rPr lang="en-US" dirty="0" smtClean="0">
                <a:solidFill>
                  <a:srgbClr val="C00000"/>
                </a:solidFill>
              </a:rPr>
              <a:t>– Confucius.</a:t>
            </a:r>
          </a:p>
          <a:p>
            <a:endParaRPr lang="en-US" dirty="0">
              <a:solidFill>
                <a:srgbClr val="C00000"/>
              </a:solidFill>
            </a:endParaRPr>
          </a:p>
          <a:p>
            <a:r>
              <a:rPr lang="en-US" dirty="0" smtClean="0">
                <a:solidFill>
                  <a:srgbClr val="C00000"/>
                </a:solidFill>
              </a:rPr>
              <a:t>So, we didn’t waste the opportunity, we came here (2000 km </a:t>
            </a:r>
            <a:r>
              <a:rPr lang="en-US" dirty="0" smtClean="0">
                <a:solidFill>
                  <a:srgbClr val="C00000"/>
                </a:solidFill>
                <a:sym typeface="Wingdings" pitchFamily="2" charset="2"/>
              </a:rPr>
              <a:t></a:t>
            </a:r>
            <a:r>
              <a:rPr lang="en-US" dirty="0" smtClean="0">
                <a:solidFill>
                  <a:srgbClr val="C00000"/>
                </a:solidFill>
              </a:rPr>
              <a:t>) to be together - 2 European States</a:t>
            </a:r>
            <a:r>
              <a:rPr lang="en-US" dirty="0">
                <a:solidFill>
                  <a:srgbClr val="C00000"/>
                </a:solidFill>
              </a:rPr>
              <a:t>, </a:t>
            </a:r>
            <a:r>
              <a:rPr lang="en-US" dirty="0" smtClean="0">
                <a:solidFill>
                  <a:srgbClr val="C00000"/>
                </a:solidFill>
              </a:rPr>
              <a:t>with </a:t>
            </a:r>
            <a:r>
              <a:rPr lang="en-US" dirty="0">
                <a:solidFill>
                  <a:srgbClr val="C00000"/>
                </a:solidFill>
              </a:rPr>
              <a:t>a long and common </a:t>
            </a:r>
            <a:r>
              <a:rPr lang="en-US" dirty="0" smtClean="0">
                <a:solidFill>
                  <a:srgbClr val="C00000"/>
                </a:solidFill>
              </a:rPr>
              <a:t>history</a:t>
            </a:r>
          </a:p>
          <a:p>
            <a:r>
              <a:rPr lang="en-US" dirty="0" smtClean="0">
                <a:solidFill>
                  <a:srgbClr val="C00000"/>
                </a:solidFill>
              </a:rPr>
              <a:t>We had closed </a:t>
            </a:r>
            <a:r>
              <a:rPr lang="en-US" dirty="0">
                <a:solidFill>
                  <a:srgbClr val="C00000"/>
                </a:solidFill>
              </a:rPr>
              <a:t>cooperation and collaboration. The past has taught us that if we treat each other with respect, sympathy and empathy, we embrace the common European themes of interest we will build today, a safer future for </a:t>
            </a:r>
            <a:r>
              <a:rPr lang="en-US" dirty="0" smtClean="0">
                <a:solidFill>
                  <a:srgbClr val="C00000"/>
                </a:solidFill>
              </a:rPr>
              <a:t>us, as citizens </a:t>
            </a:r>
            <a:r>
              <a:rPr lang="en-US" dirty="0">
                <a:solidFill>
                  <a:srgbClr val="C00000"/>
                </a:solidFill>
              </a:rPr>
              <a:t>and Christians of </a:t>
            </a:r>
            <a:r>
              <a:rPr lang="en-US" dirty="0" smtClean="0">
                <a:solidFill>
                  <a:srgbClr val="C00000"/>
                </a:solidFill>
              </a:rPr>
              <a:t>Europe.</a:t>
            </a:r>
            <a:endParaRPr lang="ro-RO" dirty="0">
              <a:solidFill>
                <a:srgbClr val="C00000"/>
              </a:solidFill>
            </a:endParaRPr>
          </a:p>
        </p:txBody>
      </p:sp>
    </p:spTree>
    <p:extLst>
      <p:ext uri="{BB962C8B-B14F-4D97-AF65-F5344CB8AC3E}">
        <p14:creationId xmlns="" xmlns:p14="http://schemas.microsoft.com/office/powerpoint/2010/main" val="9267159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457200" y="404664"/>
            <a:ext cx="8147248" cy="5721499"/>
          </a:xfrm>
        </p:spPr>
        <p:txBody>
          <a:bodyPr>
            <a:normAutofit lnSpcReduction="10000"/>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lgn="ctr">
              <a:buNone/>
            </a:pPr>
            <a:r>
              <a:rPr lang="en-US" sz="2800" b="1" i="1" dirty="0" smtClean="0">
                <a:solidFill>
                  <a:srgbClr val="FF0000"/>
                </a:solidFill>
              </a:rPr>
              <a:t>ITALY- ROMANIA- A LONG LASTING PARTNERSHIP </a:t>
            </a:r>
          </a:p>
          <a:p>
            <a:pPr marL="0" indent="0" algn="ctr">
              <a:buNone/>
            </a:pPr>
            <a:r>
              <a:rPr lang="en-US" sz="2800" b="1" i="1" dirty="0" smtClean="0">
                <a:solidFill>
                  <a:srgbClr val="FF0000"/>
                </a:solidFill>
              </a:rPr>
              <a:t>At the end we say again that images and facts speak more than words! </a:t>
            </a:r>
            <a:endParaRPr lang="ro-RO" sz="2800" b="1" i="1" dirty="0">
              <a:solidFill>
                <a:srgbClr val="FF0000"/>
              </a:solidFill>
            </a:endParaRPr>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059833" y="404664"/>
            <a:ext cx="2664296" cy="42178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785404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fontScale="90000"/>
          </a:bodyPr>
          <a:lstStyle/>
          <a:p>
            <a:r>
              <a:rPr lang="en-US" b="1" i="1" dirty="0" smtClean="0">
                <a:solidFill>
                  <a:srgbClr val="C00000"/>
                </a:solidFill>
              </a:rPr>
              <a:t>A Short </a:t>
            </a:r>
            <a:r>
              <a:rPr lang="en-US" b="1" i="1" dirty="0">
                <a:solidFill>
                  <a:srgbClr val="C00000"/>
                </a:solidFill>
              </a:rPr>
              <a:t>D</a:t>
            </a:r>
            <a:r>
              <a:rPr lang="en-US" b="1" i="1" dirty="0" smtClean="0">
                <a:solidFill>
                  <a:srgbClr val="C00000"/>
                </a:solidFill>
              </a:rPr>
              <a:t>escription of the Presentation</a:t>
            </a:r>
            <a:endParaRPr lang="ro-RO" b="1" i="1" dirty="0">
              <a:solidFill>
                <a:srgbClr val="C00000"/>
              </a:solidFill>
            </a:endParaRPr>
          </a:p>
        </p:txBody>
      </p:sp>
      <p:sp>
        <p:nvSpPr>
          <p:cNvPr id="3" name="Substituent conținut 2"/>
          <p:cNvSpPr>
            <a:spLocks noGrp="1"/>
          </p:cNvSpPr>
          <p:nvPr>
            <p:ph idx="1"/>
          </p:nvPr>
        </p:nvSpPr>
        <p:spPr/>
        <p:txBody>
          <a:bodyPr>
            <a:normAutofit fontScale="85000" lnSpcReduction="20000"/>
          </a:bodyPr>
          <a:lstStyle/>
          <a:p>
            <a:r>
              <a:rPr lang="en-US" b="1" dirty="0" smtClean="0">
                <a:solidFill>
                  <a:srgbClr val="C00000"/>
                </a:solidFill>
              </a:rPr>
              <a:t>1</a:t>
            </a:r>
            <a:r>
              <a:rPr lang="en-US" b="1" dirty="0">
                <a:solidFill>
                  <a:srgbClr val="C00000"/>
                </a:solidFill>
              </a:rPr>
              <a:t>.</a:t>
            </a:r>
            <a:r>
              <a:rPr lang="en-US" b="1" u="sng" dirty="0">
                <a:solidFill>
                  <a:srgbClr val="C00000"/>
                </a:solidFill>
              </a:rPr>
              <a:t> </a:t>
            </a:r>
            <a:r>
              <a:rPr lang="en-US" b="1" i="1" u="sng" dirty="0">
                <a:solidFill>
                  <a:srgbClr val="C00000"/>
                </a:solidFill>
              </a:rPr>
              <a:t>Vulcan </a:t>
            </a:r>
            <a:r>
              <a:rPr lang="en-US" b="1" i="1" u="sng" dirty="0" smtClean="0">
                <a:solidFill>
                  <a:srgbClr val="C00000"/>
                </a:solidFill>
              </a:rPr>
              <a:t>Town </a:t>
            </a:r>
            <a:r>
              <a:rPr lang="en-US" b="1" i="1" dirty="0">
                <a:solidFill>
                  <a:srgbClr val="C00000"/>
                </a:solidFill>
              </a:rPr>
              <a:t>- geographically located in </a:t>
            </a:r>
            <a:r>
              <a:rPr lang="en-US" b="1" i="1" dirty="0" smtClean="0">
                <a:solidFill>
                  <a:srgbClr val="C00000"/>
                </a:solidFill>
              </a:rPr>
              <a:t>Europe – short presentation</a:t>
            </a:r>
          </a:p>
          <a:p>
            <a:r>
              <a:rPr lang="en-US" b="1" i="1" dirty="0" smtClean="0">
                <a:solidFill>
                  <a:srgbClr val="C00000"/>
                </a:solidFill>
              </a:rPr>
              <a:t>2. Our town </a:t>
            </a:r>
            <a:r>
              <a:rPr lang="en-US" b="1" i="1" dirty="0">
                <a:solidFill>
                  <a:srgbClr val="C00000"/>
                </a:solidFill>
              </a:rPr>
              <a:t>presented by </a:t>
            </a:r>
            <a:r>
              <a:rPr lang="en-US" b="1" i="1" u="sng" dirty="0" smtClean="0">
                <a:solidFill>
                  <a:srgbClr val="C00000"/>
                </a:solidFill>
              </a:rPr>
              <a:t>photos</a:t>
            </a:r>
          </a:p>
          <a:p>
            <a:r>
              <a:rPr lang="en-US" b="1" i="1" dirty="0" smtClean="0">
                <a:solidFill>
                  <a:srgbClr val="C00000"/>
                </a:solidFill>
              </a:rPr>
              <a:t>3. </a:t>
            </a:r>
            <a:r>
              <a:rPr lang="en-US" b="1" i="1" dirty="0">
                <a:solidFill>
                  <a:srgbClr val="C00000"/>
                </a:solidFill>
              </a:rPr>
              <a:t>The main </a:t>
            </a:r>
            <a:r>
              <a:rPr lang="en-US" b="1" i="1" u="sng" dirty="0">
                <a:solidFill>
                  <a:srgbClr val="C00000"/>
                </a:solidFill>
              </a:rPr>
              <a:t>projects </a:t>
            </a:r>
            <a:r>
              <a:rPr lang="en-US" b="1" i="1" u="sng" dirty="0" smtClean="0">
                <a:solidFill>
                  <a:srgbClr val="C00000"/>
                </a:solidFill>
              </a:rPr>
              <a:t>implemented</a:t>
            </a:r>
            <a:r>
              <a:rPr lang="en-US" b="1" i="1" dirty="0" smtClean="0">
                <a:solidFill>
                  <a:srgbClr val="C00000"/>
                </a:solidFill>
              </a:rPr>
              <a:t> </a:t>
            </a:r>
            <a:r>
              <a:rPr lang="en-US" b="1" i="1" dirty="0">
                <a:solidFill>
                  <a:srgbClr val="C00000"/>
                </a:solidFill>
              </a:rPr>
              <a:t>from </a:t>
            </a:r>
            <a:r>
              <a:rPr lang="en-US" b="1" i="1" u="sng" dirty="0">
                <a:solidFill>
                  <a:srgbClr val="C00000"/>
                </a:solidFill>
              </a:rPr>
              <a:t>European </a:t>
            </a:r>
            <a:r>
              <a:rPr lang="en-US" b="1" i="1" dirty="0" smtClean="0">
                <a:solidFill>
                  <a:srgbClr val="C00000"/>
                </a:solidFill>
              </a:rPr>
              <a:t>funds, </a:t>
            </a:r>
            <a:r>
              <a:rPr lang="en-US" b="1" i="1" u="sng" dirty="0" smtClean="0">
                <a:solidFill>
                  <a:srgbClr val="C00000"/>
                </a:solidFill>
              </a:rPr>
              <a:t>in the last 10 years</a:t>
            </a:r>
          </a:p>
          <a:p>
            <a:r>
              <a:rPr lang="en-US" b="1" i="1" dirty="0">
                <a:solidFill>
                  <a:srgbClr val="C00000"/>
                </a:solidFill>
              </a:rPr>
              <a:t>4</a:t>
            </a:r>
            <a:r>
              <a:rPr lang="en-US" b="1" i="1" dirty="0" smtClean="0">
                <a:solidFill>
                  <a:srgbClr val="C00000"/>
                </a:solidFill>
              </a:rPr>
              <a:t>. </a:t>
            </a:r>
            <a:r>
              <a:rPr lang="en-US" b="1" i="1" dirty="0">
                <a:solidFill>
                  <a:srgbClr val="C00000"/>
                </a:solidFill>
              </a:rPr>
              <a:t>Projects </a:t>
            </a:r>
            <a:r>
              <a:rPr lang="en-US" b="1" i="1" u="sng" dirty="0">
                <a:solidFill>
                  <a:srgbClr val="C00000"/>
                </a:solidFill>
              </a:rPr>
              <a:t>under implementation </a:t>
            </a:r>
            <a:r>
              <a:rPr lang="en-US" b="1" i="1" dirty="0">
                <a:solidFill>
                  <a:srgbClr val="C00000"/>
                </a:solidFill>
              </a:rPr>
              <a:t>on European funds, on the Regional Operational Program, during </a:t>
            </a:r>
            <a:r>
              <a:rPr lang="en-US" b="1" i="1" dirty="0" smtClean="0">
                <a:solidFill>
                  <a:srgbClr val="C00000"/>
                </a:solidFill>
              </a:rPr>
              <a:t>2018-2023</a:t>
            </a:r>
          </a:p>
          <a:p>
            <a:r>
              <a:rPr lang="en-US" b="1" i="1" dirty="0">
                <a:solidFill>
                  <a:srgbClr val="C00000"/>
                </a:solidFill>
              </a:rPr>
              <a:t>5</a:t>
            </a:r>
            <a:r>
              <a:rPr lang="en-US" b="1" i="1" dirty="0" smtClean="0">
                <a:solidFill>
                  <a:srgbClr val="C00000"/>
                </a:solidFill>
              </a:rPr>
              <a:t>. </a:t>
            </a:r>
            <a:r>
              <a:rPr lang="en-US" b="1" i="1" u="sng" dirty="0">
                <a:solidFill>
                  <a:srgbClr val="C00000"/>
                </a:solidFill>
              </a:rPr>
              <a:t>Disinformation and </a:t>
            </a:r>
            <a:r>
              <a:rPr lang="en-US" b="1" i="1" u="sng" dirty="0" err="1" smtClean="0">
                <a:solidFill>
                  <a:srgbClr val="C00000"/>
                </a:solidFill>
              </a:rPr>
              <a:t>Euroscepticism</a:t>
            </a:r>
            <a:r>
              <a:rPr lang="en-US" b="1" i="1" u="sng" dirty="0" smtClean="0">
                <a:solidFill>
                  <a:srgbClr val="C00000"/>
                </a:solidFill>
              </a:rPr>
              <a:t> </a:t>
            </a:r>
            <a:r>
              <a:rPr lang="en-US" b="1" i="1" dirty="0" smtClean="0">
                <a:solidFill>
                  <a:srgbClr val="C00000"/>
                </a:solidFill>
              </a:rPr>
              <a:t>– </a:t>
            </a:r>
            <a:r>
              <a:rPr lang="ro-RO" b="1" i="1" dirty="0" err="1" smtClean="0">
                <a:solidFill>
                  <a:srgbClr val="C00000"/>
                </a:solidFill>
              </a:rPr>
              <a:t>subjects</a:t>
            </a:r>
            <a:r>
              <a:rPr lang="en-US" b="1" i="1" dirty="0" smtClean="0">
                <a:solidFill>
                  <a:srgbClr val="C00000"/>
                </a:solidFill>
              </a:rPr>
              <a:t> </a:t>
            </a:r>
            <a:r>
              <a:rPr lang="en-US" b="1" i="1" dirty="0" smtClean="0">
                <a:solidFill>
                  <a:srgbClr val="C00000"/>
                </a:solidFill>
              </a:rPr>
              <a:t>of our project – in Europe and in Romania </a:t>
            </a:r>
          </a:p>
          <a:p>
            <a:r>
              <a:rPr lang="en-US" b="1" i="1" dirty="0" smtClean="0">
                <a:solidFill>
                  <a:srgbClr val="C00000"/>
                </a:solidFill>
              </a:rPr>
              <a:t>6. </a:t>
            </a:r>
            <a:r>
              <a:rPr lang="en-US" b="1" i="1" u="sng" dirty="0" smtClean="0">
                <a:solidFill>
                  <a:srgbClr val="C00000"/>
                </a:solidFill>
              </a:rPr>
              <a:t>Conclusions</a:t>
            </a:r>
          </a:p>
          <a:p>
            <a:endParaRPr lang="en-US" b="1" i="1" dirty="0" smtClean="0">
              <a:solidFill>
                <a:srgbClr val="C00000"/>
              </a:solidFill>
            </a:endParaRPr>
          </a:p>
          <a:p>
            <a:endParaRPr lang="ro-RO" dirty="0"/>
          </a:p>
        </p:txBody>
      </p:sp>
    </p:spTree>
    <p:extLst>
      <p:ext uri="{BB962C8B-B14F-4D97-AF65-F5344CB8AC3E}">
        <p14:creationId xmlns="" xmlns:p14="http://schemas.microsoft.com/office/powerpoint/2010/main" val="4071032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are 9"/>
          <p:cNvGrpSpPr/>
          <p:nvPr/>
        </p:nvGrpSpPr>
        <p:grpSpPr>
          <a:xfrm>
            <a:off x="140817" y="535852"/>
            <a:ext cx="3783111" cy="3181179"/>
            <a:chOff x="3565891" y="2145882"/>
            <a:chExt cx="5276421" cy="4383111"/>
          </a:xfrm>
        </p:grpSpPr>
        <p:pic>
          <p:nvPicPr>
            <p:cNvPr id="4" name="Imagin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565891" y="2145882"/>
              <a:ext cx="5276421" cy="4383111"/>
            </a:xfrm>
            <a:prstGeom prst="rect">
              <a:avLst/>
            </a:prstGeom>
          </p:spPr>
        </p:pic>
        <p:sp>
          <p:nvSpPr>
            <p:cNvPr id="6" name="CasetăText 5"/>
            <p:cNvSpPr txBox="1"/>
            <p:nvPr/>
          </p:nvSpPr>
          <p:spPr>
            <a:xfrm>
              <a:off x="4860032" y="3223174"/>
              <a:ext cx="1476797" cy="497236"/>
            </a:xfrm>
            <a:prstGeom prst="rect">
              <a:avLst/>
            </a:prstGeom>
            <a:noFill/>
          </p:spPr>
          <p:txBody>
            <a:bodyPr wrap="none" rtlCol="0">
              <a:spAutoFit/>
            </a:bodyPr>
            <a:lstStyle/>
            <a:p>
              <a:r>
                <a:rPr lang="en-US" sz="2800" dirty="0" smtClean="0">
                  <a:solidFill>
                    <a:schemeClr val="accent3"/>
                  </a:solidFill>
                </a:rPr>
                <a:t>E u r o p e</a:t>
              </a:r>
              <a:endParaRPr lang="ro-RO" sz="2800" dirty="0">
                <a:solidFill>
                  <a:schemeClr val="accent3"/>
                </a:solidFill>
              </a:endParaRPr>
            </a:p>
          </p:txBody>
        </p:sp>
      </p:grpSp>
      <p:sp>
        <p:nvSpPr>
          <p:cNvPr id="5" name="Titlu 4"/>
          <p:cNvSpPr>
            <a:spLocks noGrp="1"/>
          </p:cNvSpPr>
          <p:nvPr>
            <p:ph type="title"/>
          </p:nvPr>
        </p:nvSpPr>
        <p:spPr>
          <a:xfrm>
            <a:off x="457200" y="142852"/>
            <a:ext cx="8115328" cy="428628"/>
          </a:xfrm>
        </p:spPr>
        <p:txBody>
          <a:bodyPr>
            <a:normAutofit fontScale="90000"/>
          </a:bodyPr>
          <a:lstStyle/>
          <a:p>
            <a:pPr algn="l"/>
            <a:r>
              <a:rPr lang="ro-RO" sz="2800" b="1" i="1" u="sng" dirty="0" smtClean="0">
                <a:solidFill>
                  <a:srgbClr val="C00000"/>
                </a:solidFill>
              </a:rPr>
              <a:t>The </a:t>
            </a:r>
            <a:r>
              <a:rPr lang="ro-RO" sz="2800" b="1" i="1" u="sng" dirty="0" err="1" smtClean="0">
                <a:solidFill>
                  <a:srgbClr val="C00000"/>
                </a:solidFill>
              </a:rPr>
              <a:t>Map</a:t>
            </a:r>
            <a:r>
              <a:rPr lang="en-US" sz="2800" b="1" i="1" u="sng" dirty="0" smtClean="0">
                <a:solidFill>
                  <a:srgbClr val="C00000"/>
                </a:solidFill>
              </a:rPr>
              <a:t>: </a:t>
            </a:r>
            <a:r>
              <a:rPr lang="ro-RO" sz="2800" b="1" i="1" u="sng" dirty="0" smtClean="0">
                <a:solidFill>
                  <a:srgbClr val="C00000"/>
                </a:solidFill>
              </a:rPr>
              <a:t> Europe – </a:t>
            </a:r>
            <a:r>
              <a:rPr lang="ro-RO" sz="2800" b="1" i="1" u="sng" dirty="0" err="1" smtClean="0">
                <a:solidFill>
                  <a:srgbClr val="C00000"/>
                </a:solidFill>
              </a:rPr>
              <a:t>Romania-</a:t>
            </a:r>
            <a:r>
              <a:rPr lang="ro-RO" sz="2800" b="1" i="1" u="sng" dirty="0" smtClean="0">
                <a:solidFill>
                  <a:srgbClr val="C00000"/>
                </a:solidFill>
              </a:rPr>
              <a:t> Vulcan </a:t>
            </a:r>
            <a:r>
              <a:rPr lang="ro-RO" sz="2800" b="1" i="1" u="sng" dirty="0" err="1" smtClean="0">
                <a:solidFill>
                  <a:srgbClr val="C00000"/>
                </a:solidFill>
              </a:rPr>
              <a:t>Municipality</a:t>
            </a:r>
            <a:r>
              <a:rPr lang="ro-RO" sz="2800" b="1" i="1" u="sng" dirty="0" smtClean="0">
                <a:solidFill>
                  <a:srgbClr val="C00000"/>
                </a:solidFill>
              </a:rPr>
              <a:t>  </a:t>
            </a:r>
            <a:endParaRPr lang="en-US" sz="2800" b="1" i="1" u="sng" dirty="0">
              <a:solidFill>
                <a:srgbClr val="C00000"/>
              </a:solidFill>
            </a:endParaRPr>
          </a:p>
        </p:txBody>
      </p:sp>
      <p:grpSp>
        <p:nvGrpSpPr>
          <p:cNvPr id="11" name="Grupare 10"/>
          <p:cNvGrpSpPr/>
          <p:nvPr/>
        </p:nvGrpSpPr>
        <p:grpSpPr>
          <a:xfrm>
            <a:off x="107504" y="3717032"/>
            <a:ext cx="2994555" cy="2928011"/>
            <a:chOff x="179513" y="4000324"/>
            <a:chExt cx="2856065" cy="2702628"/>
          </a:xfrm>
        </p:grpSpPr>
        <p:pic>
          <p:nvPicPr>
            <p:cNvPr id="23" name="Picture 14" descr="harta_Hunedoara"/>
            <p:cNvPicPr>
              <a:picLocks noChangeAspect="1" noChangeArrowheads="1"/>
            </p:cNvPicPr>
            <p:nvPr/>
          </p:nvPicPr>
          <p:blipFill>
            <a:blip r:embed="rId4" cstate="print"/>
            <a:srcRect/>
            <a:stretch>
              <a:fillRect/>
            </a:stretch>
          </p:blipFill>
          <p:spPr bwMode="auto">
            <a:xfrm>
              <a:off x="179513" y="4000324"/>
              <a:ext cx="2808311" cy="2702628"/>
            </a:xfrm>
            <a:prstGeom prst="rect">
              <a:avLst/>
            </a:prstGeom>
            <a:noFill/>
            <a:ln w="9525">
              <a:noFill/>
              <a:miter lim="800000"/>
              <a:headEnd/>
              <a:tailEnd/>
            </a:ln>
          </p:spPr>
        </p:pic>
        <p:sp>
          <p:nvSpPr>
            <p:cNvPr id="8" name="CasetăText 7"/>
            <p:cNvSpPr txBox="1"/>
            <p:nvPr/>
          </p:nvSpPr>
          <p:spPr>
            <a:xfrm>
              <a:off x="1864098" y="4014273"/>
              <a:ext cx="1171480" cy="596580"/>
            </a:xfrm>
            <a:prstGeom prst="rect">
              <a:avLst/>
            </a:prstGeom>
            <a:noFill/>
          </p:spPr>
          <p:txBody>
            <a:bodyPr wrap="none" rtlCol="0">
              <a:spAutoFit/>
            </a:bodyPr>
            <a:lstStyle/>
            <a:p>
              <a:pPr algn="ctr"/>
              <a:r>
                <a:rPr lang="en-US" dirty="0" smtClean="0"/>
                <a:t>Hunedoara</a:t>
              </a:r>
            </a:p>
            <a:p>
              <a:pPr algn="ctr"/>
              <a:r>
                <a:rPr lang="en-US" dirty="0"/>
                <a:t>County</a:t>
              </a:r>
              <a:endParaRPr lang="ro-RO" dirty="0"/>
            </a:p>
          </p:txBody>
        </p:sp>
        <p:sp>
          <p:nvSpPr>
            <p:cNvPr id="9" name="Oval 8"/>
            <p:cNvSpPr/>
            <p:nvPr/>
          </p:nvSpPr>
          <p:spPr>
            <a:xfrm>
              <a:off x="1872828" y="6237312"/>
              <a:ext cx="394916" cy="2212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grpSp>
      <p:grpSp>
        <p:nvGrpSpPr>
          <p:cNvPr id="18" name="Grupare 17"/>
          <p:cNvGrpSpPr/>
          <p:nvPr/>
        </p:nvGrpSpPr>
        <p:grpSpPr>
          <a:xfrm>
            <a:off x="3997604" y="574296"/>
            <a:ext cx="4654032" cy="3327633"/>
            <a:chOff x="4022424" y="1050842"/>
            <a:chExt cx="4654032" cy="3327633"/>
          </a:xfrm>
        </p:grpSpPr>
        <p:pic>
          <p:nvPicPr>
            <p:cNvPr id="13" name="Imagine 1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022424" y="1050842"/>
              <a:ext cx="4654032" cy="3327633"/>
            </a:xfrm>
            <a:prstGeom prst="rect">
              <a:avLst/>
            </a:prstGeom>
          </p:spPr>
        </p:pic>
        <p:sp>
          <p:nvSpPr>
            <p:cNvPr id="14" name="CasetăText 13"/>
            <p:cNvSpPr txBox="1"/>
            <p:nvPr/>
          </p:nvSpPr>
          <p:spPr>
            <a:xfrm>
              <a:off x="5076056" y="2573193"/>
              <a:ext cx="591829" cy="307777"/>
            </a:xfrm>
            <a:prstGeom prst="rect">
              <a:avLst/>
            </a:prstGeom>
            <a:noFill/>
          </p:spPr>
          <p:txBody>
            <a:bodyPr wrap="none" rtlCol="0">
              <a:spAutoFit/>
            </a:bodyPr>
            <a:lstStyle/>
            <a:p>
              <a:pPr algn="ctr"/>
              <a:r>
                <a:rPr lang="en-US" sz="700" dirty="0" smtClean="0"/>
                <a:t>Hunedoara</a:t>
              </a:r>
            </a:p>
            <a:p>
              <a:pPr algn="ctr"/>
              <a:r>
                <a:rPr lang="en-US" sz="700" dirty="0" smtClean="0"/>
                <a:t>County</a:t>
              </a:r>
              <a:endParaRPr lang="ro-RO" sz="700" dirty="0"/>
            </a:p>
          </p:txBody>
        </p:sp>
        <p:sp>
          <p:nvSpPr>
            <p:cNvPr id="15" name="CasetăText 14"/>
            <p:cNvSpPr txBox="1"/>
            <p:nvPr/>
          </p:nvSpPr>
          <p:spPr>
            <a:xfrm>
              <a:off x="6588224" y="3356992"/>
              <a:ext cx="550151" cy="307777"/>
            </a:xfrm>
            <a:prstGeom prst="rect">
              <a:avLst/>
            </a:prstGeom>
            <a:noFill/>
          </p:spPr>
          <p:txBody>
            <a:bodyPr wrap="none" rtlCol="0">
              <a:spAutoFit/>
            </a:bodyPr>
            <a:lstStyle/>
            <a:p>
              <a:pPr algn="ctr"/>
              <a:r>
                <a:rPr lang="en-US" sz="700" dirty="0" smtClean="0"/>
                <a:t>Bucharest</a:t>
              </a:r>
            </a:p>
            <a:p>
              <a:pPr algn="ctr"/>
              <a:r>
                <a:rPr lang="en-US" sz="700" dirty="0" smtClean="0"/>
                <a:t>Capital</a:t>
              </a:r>
              <a:endParaRPr lang="ro-RO" sz="700" dirty="0"/>
            </a:p>
          </p:txBody>
        </p:sp>
        <p:sp>
          <p:nvSpPr>
            <p:cNvPr id="16" name="CasetăText 15"/>
            <p:cNvSpPr txBox="1"/>
            <p:nvPr/>
          </p:nvSpPr>
          <p:spPr>
            <a:xfrm>
              <a:off x="5433972" y="2126441"/>
              <a:ext cx="1830936" cy="400110"/>
            </a:xfrm>
            <a:prstGeom prst="rect">
              <a:avLst/>
            </a:prstGeom>
            <a:noFill/>
          </p:spPr>
          <p:txBody>
            <a:bodyPr wrap="square" rtlCol="0">
              <a:spAutoFit/>
            </a:bodyPr>
            <a:lstStyle/>
            <a:p>
              <a:r>
                <a:rPr lang="en-US" sz="2000" dirty="0" smtClean="0"/>
                <a:t>R o m a n i a</a:t>
              </a:r>
              <a:endParaRPr lang="ro-RO" sz="2000" dirty="0"/>
            </a:p>
          </p:txBody>
        </p:sp>
        <p:sp>
          <p:nvSpPr>
            <p:cNvPr id="17" name="CasetăText 16"/>
            <p:cNvSpPr txBox="1"/>
            <p:nvPr/>
          </p:nvSpPr>
          <p:spPr>
            <a:xfrm>
              <a:off x="5236357" y="2910751"/>
              <a:ext cx="431528" cy="200055"/>
            </a:xfrm>
            <a:prstGeom prst="rect">
              <a:avLst/>
            </a:prstGeom>
            <a:noFill/>
          </p:spPr>
          <p:txBody>
            <a:bodyPr wrap="none" rtlCol="0">
              <a:spAutoFit/>
            </a:bodyPr>
            <a:lstStyle/>
            <a:p>
              <a:r>
                <a:rPr lang="en-US" sz="700" dirty="0" smtClean="0"/>
                <a:t>Vulcan</a:t>
              </a:r>
              <a:endParaRPr lang="ro-RO" sz="700" dirty="0"/>
            </a:p>
          </p:txBody>
        </p:sp>
      </p:grpSp>
      <p:sp>
        <p:nvSpPr>
          <p:cNvPr id="7" name="CasetăText 6"/>
          <p:cNvSpPr txBox="1"/>
          <p:nvPr/>
        </p:nvSpPr>
        <p:spPr>
          <a:xfrm>
            <a:off x="3635896" y="3901929"/>
            <a:ext cx="5112568" cy="2585323"/>
          </a:xfrm>
          <a:prstGeom prst="rect">
            <a:avLst/>
          </a:prstGeom>
          <a:noFill/>
        </p:spPr>
        <p:txBody>
          <a:bodyPr wrap="square" rtlCol="0">
            <a:spAutoFit/>
          </a:bodyPr>
          <a:lstStyle/>
          <a:p>
            <a:r>
              <a:rPr lang="en-US" b="1" dirty="0" smtClean="0">
                <a:solidFill>
                  <a:srgbClr val="C00000"/>
                </a:solidFill>
              </a:rPr>
              <a:t>Vulcan Town is </a:t>
            </a:r>
            <a:r>
              <a:rPr lang="en-US" b="1" dirty="0">
                <a:solidFill>
                  <a:srgbClr val="C00000"/>
                </a:solidFill>
              </a:rPr>
              <a:t>part of </a:t>
            </a:r>
            <a:r>
              <a:rPr lang="en-US" b="1" dirty="0" smtClean="0">
                <a:solidFill>
                  <a:srgbClr val="C00000"/>
                </a:solidFill>
              </a:rPr>
              <a:t> </a:t>
            </a:r>
            <a:r>
              <a:rPr lang="en-US" b="1" dirty="0" err="1" smtClean="0">
                <a:solidFill>
                  <a:srgbClr val="C00000"/>
                </a:solidFill>
              </a:rPr>
              <a:t>Jiu</a:t>
            </a:r>
            <a:r>
              <a:rPr lang="en-US" b="1" dirty="0" smtClean="0">
                <a:solidFill>
                  <a:srgbClr val="C00000"/>
                </a:solidFill>
              </a:rPr>
              <a:t> Valley </a:t>
            </a:r>
            <a:r>
              <a:rPr lang="en-US" b="1" dirty="0">
                <a:solidFill>
                  <a:srgbClr val="C00000"/>
                </a:solidFill>
              </a:rPr>
              <a:t>Mining Region, the largest mining region in the country. </a:t>
            </a:r>
            <a:r>
              <a:rPr lang="ro-RO" b="1" dirty="0" smtClean="0">
                <a:solidFill>
                  <a:srgbClr val="C00000"/>
                </a:solidFill>
              </a:rPr>
              <a:t>In </a:t>
            </a:r>
            <a:r>
              <a:rPr lang="ro-RO" b="1" dirty="0" err="1" smtClean="0">
                <a:solidFill>
                  <a:srgbClr val="C00000"/>
                </a:solidFill>
              </a:rPr>
              <a:t>the</a:t>
            </a:r>
            <a:r>
              <a:rPr lang="ro-RO" b="1" dirty="0" smtClean="0">
                <a:solidFill>
                  <a:srgbClr val="C00000"/>
                </a:solidFill>
              </a:rPr>
              <a:t> oficial </a:t>
            </a:r>
            <a:r>
              <a:rPr lang="ro-RO" b="1" dirty="0" err="1" smtClean="0">
                <a:solidFill>
                  <a:srgbClr val="C00000"/>
                </a:solidFill>
              </a:rPr>
              <a:t>documents</a:t>
            </a:r>
            <a:r>
              <a:rPr lang="ro-RO" b="1" dirty="0" smtClean="0">
                <a:solidFill>
                  <a:srgbClr val="C00000"/>
                </a:solidFill>
              </a:rPr>
              <a:t> </a:t>
            </a:r>
            <a:r>
              <a:rPr lang="ro-RO" b="1" dirty="0" err="1" smtClean="0">
                <a:solidFill>
                  <a:srgbClr val="C00000"/>
                </a:solidFill>
              </a:rPr>
              <a:t>we</a:t>
            </a:r>
            <a:r>
              <a:rPr lang="ro-RO" b="1" dirty="0" smtClean="0">
                <a:solidFill>
                  <a:srgbClr val="C00000"/>
                </a:solidFill>
              </a:rPr>
              <a:t> </a:t>
            </a:r>
            <a:r>
              <a:rPr lang="ro-RO" b="1" dirty="0" err="1" smtClean="0">
                <a:solidFill>
                  <a:srgbClr val="C00000"/>
                </a:solidFill>
              </a:rPr>
              <a:t>find</a:t>
            </a:r>
            <a:r>
              <a:rPr lang="ro-RO" b="1" dirty="0" smtClean="0">
                <a:solidFill>
                  <a:srgbClr val="C00000"/>
                </a:solidFill>
              </a:rPr>
              <a:t> it </a:t>
            </a:r>
            <a:r>
              <a:rPr lang="en-US" b="1" dirty="0" smtClean="0">
                <a:solidFill>
                  <a:srgbClr val="C00000"/>
                </a:solidFill>
              </a:rPr>
              <a:t> </a:t>
            </a:r>
            <a:r>
              <a:rPr lang="en-US" b="1" dirty="0">
                <a:solidFill>
                  <a:srgbClr val="C00000"/>
                </a:solidFill>
              </a:rPr>
              <a:t>since 1462 and </a:t>
            </a:r>
            <a:r>
              <a:rPr lang="en-US" b="1" dirty="0" smtClean="0">
                <a:solidFill>
                  <a:srgbClr val="C00000"/>
                </a:solidFill>
              </a:rPr>
              <a:t>became municipality </a:t>
            </a:r>
            <a:r>
              <a:rPr lang="en-US" b="1" dirty="0">
                <a:solidFill>
                  <a:srgbClr val="C00000"/>
                </a:solidFill>
              </a:rPr>
              <a:t>in 2003. It has around 24,000 inhabitants. The </a:t>
            </a:r>
            <a:r>
              <a:rPr lang="en-US" b="1" dirty="0" smtClean="0">
                <a:solidFill>
                  <a:srgbClr val="C00000"/>
                </a:solidFill>
              </a:rPr>
              <a:t>big </a:t>
            </a:r>
            <a:r>
              <a:rPr lang="en-US" b="1" dirty="0">
                <a:solidFill>
                  <a:srgbClr val="C00000"/>
                </a:solidFill>
              </a:rPr>
              <a:t>mining </a:t>
            </a:r>
            <a:r>
              <a:rPr lang="en-US" b="1" dirty="0" smtClean="0">
                <a:solidFill>
                  <a:srgbClr val="C00000"/>
                </a:solidFill>
              </a:rPr>
              <a:t>reorganization </a:t>
            </a:r>
            <a:r>
              <a:rPr lang="en-US" b="1" dirty="0">
                <a:solidFill>
                  <a:srgbClr val="C00000"/>
                </a:solidFill>
              </a:rPr>
              <a:t>since 1997 has led to </a:t>
            </a:r>
            <a:r>
              <a:rPr lang="en-US" b="1" dirty="0" smtClean="0">
                <a:solidFill>
                  <a:srgbClr val="C00000"/>
                </a:solidFill>
              </a:rPr>
              <a:t>depopulation </a:t>
            </a:r>
            <a:r>
              <a:rPr lang="en-US" b="1" dirty="0">
                <a:solidFill>
                  <a:srgbClr val="C00000"/>
                </a:solidFill>
              </a:rPr>
              <a:t>of the area and </a:t>
            </a:r>
            <a:r>
              <a:rPr lang="en-US" b="1" dirty="0" smtClean="0">
                <a:solidFill>
                  <a:srgbClr val="C00000"/>
                </a:solidFill>
              </a:rPr>
              <a:t>we have to find alternative </a:t>
            </a:r>
            <a:r>
              <a:rPr lang="en-US" b="1" dirty="0">
                <a:solidFill>
                  <a:srgbClr val="C00000"/>
                </a:solidFill>
              </a:rPr>
              <a:t>solutions. In the </a:t>
            </a:r>
            <a:r>
              <a:rPr lang="en-US" b="1" dirty="0" smtClean="0">
                <a:solidFill>
                  <a:srgbClr val="C00000"/>
                </a:solidFill>
              </a:rPr>
              <a:t>town there </a:t>
            </a:r>
            <a:r>
              <a:rPr lang="en-US" b="1" dirty="0">
                <a:solidFill>
                  <a:srgbClr val="C00000"/>
                </a:solidFill>
              </a:rPr>
              <a:t>is only one coal </a:t>
            </a:r>
            <a:r>
              <a:rPr lang="en-US" b="1" dirty="0" smtClean="0">
                <a:solidFill>
                  <a:srgbClr val="C00000"/>
                </a:solidFill>
              </a:rPr>
              <a:t>mine -Vulcan, </a:t>
            </a:r>
            <a:r>
              <a:rPr lang="en-US" b="1" dirty="0">
                <a:solidFill>
                  <a:srgbClr val="C00000"/>
                </a:solidFill>
              </a:rPr>
              <a:t>it has 694 </a:t>
            </a:r>
            <a:r>
              <a:rPr lang="en-US" b="1" dirty="0" smtClean="0">
                <a:solidFill>
                  <a:srgbClr val="C00000"/>
                </a:solidFill>
              </a:rPr>
              <a:t>employees</a:t>
            </a:r>
            <a:r>
              <a:rPr lang="ro-RO" b="1" dirty="0" smtClean="0">
                <a:solidFill>
                  <a:srgbClr val="C00000"/>
                </a:solidFill>
              </a:rPr>
              <a:t> (</a:t>
            </a:r>
            <a:r>
              <a:rPr lang="en-US" b="1" dirty="0" smtClean="0">
                <a:solidFill>
                  <a:srgbClr val="C00000"/>
                </a:solidFill>
              </a:rPr>
              <a:t>in </a:t>
            </a:r>
            <a:r>
              <a:rPr lang="en-US" b="1" dirty="0">
                <a:solidFill>
                  <a:srgbClr val="C00000"/>
                </a:solidFill>
              </a:rPr>
              <a:t>1989 it had 3700 </a:t>
            </a:r>
            <a:r>
              <a:rPr lang="en-US" b="1" dirty="0" smtClean="0">
                <a:solidFill>
                  <a:srgbClr val="C00000"/>
                </a:solidFill>
              </a:rPr>
              <a:t>employees</a:t>
            </a:r>
            <a:r>
              <a:rPr lang="ro-RO" b="1" dirty="0" smtClean="0">
                <a:solidFill>
                  <a:srgbClr val="C00000"/>
                </a:solidFill>
              </a:rPr>
              <a:t>)</a:t>
            </a:r>
            <a:r>
              <a:rPr lang="en-US" b="1" dirty="0" smtClean="0">
                <a:solidFill>
                  <a:srgbClr val="C00000"/>
                </a:solidFill>
              </a:rPr>
              <a:t>. </a:t>
            </a:r>
            <a:endParaRPr lang="ro-RO" b="1" dirty="0">
              <a:solidFill>
                <a:srgbClr val="C0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467544" y="476672"/>
            <a:ext cx="7920880" cy="792088"/>
          </a:xfrm>
        </p:spPr>
        <p:txBody>
          <a:bodyPr>
            <a:normAutofit/>
          </a:bodyPr>
          <a:lstStyle/>
          <a:p>
            <a:r>
              <a:rPr lang="en-US" dirty="0" smtClean="0"/>
              <a:t> </a:t>
            </a:r>
            <a:r>
              <a:rPr lang="en-US" i="1" u="sng" dirty="0" smtClean="0">
                <a:solidFill>
                  <a:srgbClr val="002060"/>
                </a:solidFill>
              </a:rPr>
              <a:t>Our </a:t>
            </a:r>
            <a:r>
              <a:rPr lang="en-US" i="1" u="sng" dirty="0">
                <a:solidFill>
                  <a:srgbClr val="002060"/>
                </a:solidFill>
              </a:rPr>
              <a:t>town presented by photos</a:t>
            </a:r>
            <a:endParaRPr lang="ro-RO" i="1" u="sng" dirty="0"/>
          </a:p>
        </p:txBody>
      </p:sp>
      <p:sp>
        <p:nvSpPr>
          <p:cNvPr id="4" name="Substituent conținut 3"/>
          <p:cNvSpPr>
            <a:spLocks noGrp="1"/>
          </p:cNvSpPr>
          <p:nvPr>
            <p:ph idx="1"/>
          </p:nvPr>
        </p:nvSpPr>
        <p:spPr>
          <a:xfrm>
            <a:off x="457200" y="1600200"/>
            <a:ext cx="8219256" cy="4853136"/>
          </a:xfrm>
        </p:spPr>
        <p:txBody>
          <a:bodyPr>
            <a:normAutofit lnSpcReduction="10000"/>
          </a:bodyPr>
          <a:lstStyle/>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sz="1400" b="1" dirty="0" smtClean="0"/>
          </a:p>
          <a:p>
            <a:pPr marL="0" indent="0">
              <a:buNone/>
            </a:pPr>
            <a:r>
              <a:rPr lang="en-US" sz="1800" b="1" dirty="0"/>
              <a:t>T</a:t>
            </a:r>
            <a:r>
              <a:rPr lang="en-US" sz="1800" b="1" dirty="0" smtClean="0"/>
              <a:t>he pictures represent: The Town Hall (the place where we are working </a:t>
            </a:r>
            <a:r>
              <a:rPr lang="en-US" sz="1800" b="1" dirty="0" smtClean="0">
                <a:sym typeface="Wingdings" pitchFamily="2" charset="2"/>
              </a:rPr>
              <a:t>; </a:t>
            </a:r>
            <a:r>
              <a:rPr lang="en-US" sz="1800" b="1" dirty="0"/>
              <a:t>we are surrounded by </a:t>
            </a:r>
            <a:r>
              <a:rPr lang="en-US" sz="1800" b="1" dirty="0" smtClean="0"/>
              <a:t>The </a:t>
            </a:r>
            <a:r>
              <a:rPr lang="en-US" sz="1800" b="1" dirty="0"/>
              <a:t>Carpathian </a:t>
            </a:r>
            <a:r>
              <a:rPr lang="en-US" sz="1800" b="1" dirty="0" smtClean="0"/>
              <a:t>Mountains; </a:t>
            </a:r>
            <a:r>
              <a:rPr lang="en-US" sz="1800" b="1" dirty="0"/>
              <a:t>we built a cable </a:t>
            </a:r>
            <a:r>
              <a:rPr lang="en-US" sz="1800" b="1" dirty="0" smtClean="0"/>
              <a:t>gondola </a:t>
            </a:r>
            <a:r>
              <a:rPr lang="en-US" sz="1800" b="1" dirty="0"/>
              <a:t>from government funds, we are looking for solutions in tourism considering the massive </a:t>
            </a:r>
            <a:r>
              <a:rPr lang="en-US" sz="1800" b="1" dirty="0" smtClean="0"/>
              <a:t>reorganization </a:t>
            </a:r>
            <a:r>
              <a:rPr lang="en-US" sz="1800" b="1" dirty="0"/>
              <a:t>of the mining </a:t>
            </a:r>
            <a:r>
              <a:rPr lang="en-US" sz="1800" b="1" dirty="0" smtClean="0"/>
              <a:t>industry, Trajan’s Road in </a:t>
            </a:r>
            <a:r>
              <a:rPr lang="en-US" sz="1800" b="1" dirty="0" err="1" smtClean="0"/>
              <a:t>Valcan</a:t>
            </a:r>
            <a:r>
              <a:rPr lang="en-US" sz="1800" b="1" dirty="0" smtClean="0"/>
              <a:t> Step )</a:t>
            </a:r>
            <a:endParaRPr lang="en-US" sz="1800" b="1" dirty="0"/>
          </a:p>
        </p:txBody>
      </p:sp>
      <p:pic>
        <p:nvPicPr>
          <p:cNvPr id="205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25940" y="1658132"/>
            <a:ext cx="2347076" cy="17603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87824" y="1675364"/>
            <a:ext cx="2619375" cy="174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607199" y="1705754"/>
            <a:ext cx="2808312" cy="1684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72877" y="3501008"/>
            <a:ext cx="1622859" cy="1085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02" name="Picture 5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267744" y="3440932"/>
            <a:ext cx="2304256" cy="12980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03" name="Picture 55"/>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503143" y="3459828"/>
            <a:ext cx="2085081" cy="11676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104" name="Picture 56"/>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660232" y="3418439"/>
            <a:ext cx="1845267" cy="1383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485743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827584" y="116632"/>
            <a:ext cx="7920880" cy="648072"/>
          </a:xfrm>
          <a:solidFill>
            <a:schemeClr val="bg1"/>
          </a:solidFill>
        </p:spPr>
        <p:txBody>
          <a:bodyPr>
            <a:noAutofit/>
          </a:bodyPr>
          <a:lstStyle/>
          <a:p>
            <a:r>
              <a:rPr lang="en-US" sz="2000" b="1" dirty="0" smtClean="0">
                <a:solidFill>
                  <a:srgbClr val="C00000"/>
                </a:solidFill>
              </a:rPr>
              <a:t>PROJECTS IMPLEMENTED WITH EUROPEAN FUNDS IN VULCAN MUNICIPALITY IN THE LAST 10 YEARS </a:t>
            </a:r>
            <a:endParaRPr lang="ro-RO" sz="2000" b="1" dirty="0">
              <a:solidFill>
                <a:srgbClr val="C00000"/>
              </a:solidFill>
            </a:endParaRPr>
          </a:p>
        </p:txBody>
      </p:sp>
      <p:sp>
        <p:nvSpPr>
          <p:cNvPr id="3" name="Substituent conținut 2"/>
          <p:cNvSpPr>
            <a:spLocks noGrp="1"/>
          </p:cNvSpPr>
          <p:nvPr>
            <p:ph idx="1"/>
          </p:nvPr>
        </p:nvSpPr>
        <p:spPr>
          <a:xfrm>
            <a:off x="539552" y="692696"/>
            <a:ext cx="8147248" cy="5433467"/>
          </a:xfrm>
        </p:spPr>
        <p:txBody>
          <a:bodyPr>
            <a:normAutofit/>
          </a:bodyPr>
          <a:lstStyle/>
          <a:p>
            <a:pPr marL="457200" indent="-457200">
              <a:buAutoNum type="arabicPeriod"/>
            </a:pPr>
            <a:r>
              <a:rPr lang="en-US" sz="2000" u="sng" dirty="0" smtClean="0">
                <a:solidFill>
                  <a:srgbClr val="C00000"/>
                </a:solidFill>
              </a:rPr>
              <a:t>THE MODERNIZATION OF WASTE COLLECTION SYSTEM </a:t>
            </a:r>
            <a:r>
              <a:rPr lang="en-US" sz="2000" dirty="0" smtClean="0">
                <a:solidFill>
                  <a:srgbClr val="C00000"/>
                </a:solidFill>
              </a:rPr>
              <a:t>– 1 million euro </a:t>
            </a:r>
            <a:r>
              <a:rPr lang="en-US" sz="2000" i="1" dirty="0" smtClean="0">
                <a:solidFill>
                  <a:srgbClr val="C00000"/>
                </a:solidFill>
              </a:rPr>
              <a:t>implemented in 2009 – The images speak more than words </a:t>
            </a:r>
            <a:r>
              <a:rPr lang="en-US" sz="2000" i="1" dirty="0" smtClean="0">
                <a:solidFill>
                  <a:srgbClr val="C00000"/>
                </a:solidFill>
                <a:sym typeface="Wingdings" pitchFamily="2" charset="2"/>
              </a:rPr>
              <a:t></a:t>
            </a:r>
            <a:endParaRPr lang="en-US" sz="2000" i="1" dirty="0" smtClean="0">
              <a:solidFill>
                <a:srgbClr val="C00000"/>
              </a:solidFill>
            </a:endParaRPr>
          </a:p>
          <a:p>
            <a:pPr marL="457200" indent="-457200">
              <a:buAutoNum type="arabicPeriod"/>
            </a:pPr>
            <a:endParaRPr lang="ro-RO" sz="2000" i="1" dirty="0">
              <a:solidFill>
                <a:srgbClr val="C00000"/>
              </a:solidFill>
            </a:endParaRPr>
          </a:p>
        </p:txBody>
      </p:sp>
      <p:pic>
        <p:nvPicPr>
          <p:cNvPr id="6" name="Picture 1"/>
          <p:cNvPicPr>
            <a:picLocks noChangeAspect="1" noChangeArrowheads="1"/>
          </p:cNvPicPr>
          <p:nvPr/>
        </p:nvPicPr>
        <p:blipFill>
          <a:blip r:embed="rId2" cstate="print"/>
          <a:srcRect/>
          <a:stretch>
            <a:fillRect/>
          </a:stretch>
        </p:blipFill>
        <p:spPr bwMode="auto">
          <a:xfrm>
            <a:off x="500034" y="4000503"/>
            <a:ext cx="3786214" cy="2570457"/>
          </a:xfrm>
          <a:prstGeom prst="rect">
            <a:avLst/>
          </a:prstGeom>
          <a:noFill/>
          <a:ln w="9525">
            <a:noFill/>
            <a:miter lim="800000"/>
            <a:headEnd/>
            <a:tailEnd/>
          </a:ln>
        </p:spPr>
      </p:pic>
      <p:pic>
        <p:nvPicPr>
          <p:cNvPr id="7" name="Picture 4"/>
          <p:cNvPicPr>
            <a:picLocks noChangeAspect="1" noChangeArrowheads="1"/>
          </p:cNvPicPr>
          <p:nvPr/>
        </p:nvPicPr>
        <p:blipFill>
          <a:blip r:embed="rId3" cstate="print"/>
          <a:srcRect/>
          <a:stretch>
            <a:fillRect/>
          </a:stretch>
        </p:blipFill>
        <p:spPr bwMode="auto">
          <a:xfrm>
            <a:off x="4572000" y="1375842"/>
            <a:ext cx="3655642" cy="2481786"/>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642910" y="1428736"/>
            <a:ext cx="3733800" cy="2534846"/>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4500563" y="3978010"/>
            <a:ext cx="3786214" cy="2570430"/>
          </a:xfrm>
          <a:prstGeom prst="rect">
            <a:avLst/>
          </a:prstGeom>
          <a:noFill/>
          <a:ln w="9525">
            <a:noFill/>
            <a:miter lim="800000"/>
            <a:headEnd/>
            <a:tailEnd/>
          </a:ln>
        </p:spPr>
      </p:pic>
    </p:spTree>
    <p:extLst>
      <p:ext uri="{BB962C8B-B14F-4D97-AF65-F5344CB8AC3E}">
        <p14:creationId xmlns="" xmlns:p14="http://schemas.microsoft.com/office/powerpoint/2010/main" val="36377794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377" y="293725"/>
            <a:ext cx="8172400" cy="817597"/>
          </a:xfrm>
        </p:spPr>
        <p:txBody>
          <a:bodyPr>
            <a:normAutofit/>
          </a:bodyPr>
          <a:lstStyle/>
          <a:p>
            <a:r>
              <a:rPr lang="en-US" sz="1800" b="1" dirty="0" smtClean="0"/>
              <a:t/>
            </a:r>
            <a:br>
              <a:rPr lang="en-US" sz="1800" b="1" dirty="0" smtClean="0"/>
            </a:br>
            <a:endParaRPr lang="en-US" sz="1800" dirty="0"/>
          </a:p>
        </p:txBody>
      </p:sp>
      <p:sp>
        <p:nvSpPr>
          <p:cNvPr id="4" name="Rectangle 1"/>
          <p:cNvSpPr>
            <a:spLocks noChangeArrowheads="1"/>
          </p:cNvSpPr>
          <p:nvPr/>
        </p:nvSpPr>
        <p:spPr bwMode="auto">
          <a:xfrm>
            <a:off x="323528" y="260648"/>
            <a:ext cx="8172400" cy="703409"/>
          </a:xfrm>
          <a:prstGeom prst="rect">
            <a:avLst/>
          </a:prstGeom>
          <a:noFill/>
          <a:ln>
            <a:solidFill>
              <a:srgbClr val="002060"/>
            </a:solidFill>
          </a:ln>
          <a:effectLst/>
        </p:spPr>
        <p:txBody>
          <a:bodyPr vert="horz" wrap="square" lIns="0" tIns="-17457" rIns="0" bIns="-17457"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2060"/>
                </a:solidFill>
                <a:effectLst/>
                <a:latin typeface="inherit"/>
                <a:cs typeface="Arial" pitchFamily="34" charset="0"/>
              </a:rPr>
              <a:t>2. </a:t>
            </a:r>
            <a:r>
              <a:rPr kumimoji="0" lang="ro-RO" sz="1600" b="1" u="sng" strike="noStrike" cap="none" normalizeH="0" baseline="0" dirty="0" smtClean="0">
                <a:ln>
                  <a:noFill/>
                </a:ln>
                <a:solidFill>
                  <a:srgbClr val="002060"/>
                </a:solidFill>
                <a:effectLst/>
                <a:latin typeface="inherit"/>
                <a:cs typeface="Arial" pitchFamily="34" charset="0"/>
              </a:rPr>
              <a:t>MODERNIZATION OF EDUCATIONAL UNITS</a:t>
            </a:r>
            <a:r>
              <a:rPr kumimoji="0" lang="en-US" sz="1600" b="1" u="sng" strike="noStrike" cap="none" normalizeH="0" baseline="0" dirty="0" smtClean="0">
                <a:ln>
                  <a:noFill/>
                </a:ln>
                <a:solidFill>
                  <a:srgbClr val="002060"/>
                </a:solidFill>
                <a:effectLst/>
                <a:latin typeface="inherit"/>
                <a:cs typeface="Arial" pitchFamily="34" charset="0"/>
              </a:rPr>
              <a:t> from Vulcan</a:t>
            </a:r>
            <a:r>
              <a:rPr kumimoji="0" lang="ro-RO" sz="1600" b="1" u="sng" strike="noStrike" cap="none" normalizeH="0" baseline="0" dirty="0" smtClean="0">
                <a:ln>
                  <a:noFill/>
                </a:ln>
                <a:solidFill>
                  <a:srgbClr val="002060"/>
                </a:solidFill>
                <a:effectLst/>
                <a:latin typeface="inherit"/>
                <a:cs typeface="Arial" pitchFamily="34" charset="0"/>
              </a:rPr>
              <a:t>: </a:t>
            </a:r>
            <a:endParaRPr kumimoji="0" lang="en-US" sz="1600" b="1" u="sng" strike="noStrike" cap="none" normalizeH="0" baseline="0" dirty="0" smtClean="0">
              <a:ln>
                <a:noFill/>
              </a:ln>
              <a:solidFill>
                <a:srgbClr val="002060"/>
              </a:solidFill>
              <a:effectLst/>
              <a:latin typeface="inherit"/>
              <a:cs typeface="Arial"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ro-RO" sz="1600" b="1" u="sng" strike="noStrike" cap="none" normalizeH="0" baseline="0" dirty="0" smtClean="0">
                <a:ln>
                  <a:noFill/>
                </a:ln>
                <a:solidFill>
                  <a:srgbClr val="002060"/>
                </a:solidFill>
                <a:effectLst/>
                <a:latin typeface="inherit"/>
                <a:cs typeface="Arial" pitchFamily="34" charset="0"/>
              </a:rPr>
              <a:t> SCHOOL NO. 1 SCHOOL NO. 3 SCHOOL NO. 4 SCHOOL NO. 5 SCHOOL NO. 6</a:t>
            </a:r>
            <a:r>
              <a:rPr kumimoji="0" lang="ro-RO" sz="1600" b="1" i="0" u="none" strike="noStrike" cap="none" normalizeH="0" baseline="0" dirty="0" smtClean="0">
                <a:ln>
                  <a:noFill/>
                </a:ln>
                <a:solidFill>
                  <a:srgbClr val="002060"/>
                </a:solidFill>
                <a:effectLst/>
                <a:latin typeface="Arial" pitchFamily="34" charset="0"/>
                <a:cs typeface="Arial" pitchFamily="34" charset="0"/>
              </a:rPr>
              <a:t> </a:t>
            </a:r>
            <a:r>
              <a:rPr kumimoji="0" lang="en-US" sz="1600" b="1" i="0" u="none" strike="noStrike" cap="none" normalizeH="0" baseline="0" dirty="0" smtClean="0">
                <a:ln>
                  <a:noFill/>
                </a:ln>
                <a:solidFill>
                  <a:srgbClr val="002060"/>
                </a:solidFill>
                <a:effectLst/>
                <a:latin typeface="Arial" pitchFamily="34" charset="0"/>
                <a:cs typeface="Arial" pitchFamily="34" charset="0"/>
              </a:rPr>
              <a:t> - </a:t>
            </a:r>
          </a:p>
          <a:p>
            <a:pPr marL="0" marR="0" lvl="0" indent="0" algn="r" defTabSz="914400" rtl="0" eaLnBrk="1" fontAlgn="base" latinLnBrk="0" hangingPunct="1">
              <a:lnSpc>
                <a:spcPct val="100000"/>
              </a:lnSpc>
              <a:spcBef>
                <a:spcPct val="0"/>
              </a:spcBef>
              <a:spcAft>
                <a:spcPct val="0"/>
              </a:spcAft>
              <a:buClrTx/>
              <a:buSzTx/>
              <a:buFontTx/>
              <a:buNone/>
              <a:tabLst/>
            </a:pPr>
            <a:r>
              <a:rPr lang="en-US" sz="1600" i="1" dirty="0" smtClean="0">
                <a:solidFill>
                  <a:srgbClr val="002060"/>
                </a:solidFill>
                <a:latin typeface="Arial" pitchFamily="34" charset="0"/>
                <a:cs typeface="Arial" pitchFamily="34" charset="0"/>
              </a:rPr>
              <a:t>4</a:t>
            </a:r>
            <a:r>
              <a:rPr kumimoji="0" lang="en-US" sz="1600" i="1" u="none" strike="noStrike" cap="none" normalizeH="0" baseline="0" dirty="0" smtClean="0">
                <a:ln>
                  <a:noFill/>
                </a:ln>
                <a:solidFill>
                  <a:srgbClr val="002060"/>
                </a:solidFill>
                <a:effectLst/>
                <a:latin typeface="Arial" pitchFamily="34" charset="0"/>
                <a:cs typeface="Arial" pitchFamily="34" charset="0"/>
              </a:rPr>
              <a:t> million</a:t>
            </a:r>
            <a:r>
              <a:rPr kumimoji="0" lang="en-US" sz="1600" i="1" u="none" strike="noStrike" cap="none" normalizeH="0" dirty="0" smtClean="0">
                <a:ln>
                  <a:noFill/>
                </a:ln>
                <a:solidFill>
                  <a:srgbClr val="002060"/>
                </a:solidFill>
                <a:effectLst/>
                <a:latin typeface="Arial" pitchFamily="34" charset="0"/>
                <a:cs typeface="Arial" pitchFamily="34" charset="0"/>
              </a:rPr>
              <a:t> euro - implemented 2010-2012</a:t>
            </a:r>
            <a:endParaRPr kumimoji="0" lang="ro-RO" sz="1600" i="1" u="none" strike="noStrike" cap="none" normalizeH="0" baseline="0" dirty="0" smtClean="0">
              <a:ln>
                <a:noFill/>
              </a:ln>
              <a:solidFill>
                <a:srgbClr val="002060"/>
              </a:solidFill>
              <a:effectLst/>
              <a:latin typeface="Arial" pitchFamily="34" charset="0"/>
              <a:cs typeface="Arial" pitchFamily="34" charset="0"/>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5720" y="1500174"/>
            <a:ext cx="2546317" cy="19109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00364" y="1357298"/>
            <a:ext cx="2736304" cy="20503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929322" y="1428736"/>
            <a:ext cx="2650480" cy="19886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14282" y="3643314"/>
            <a:ext cx="1502008" cy="20008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785918" y="3714752"/>
            <a:ext cx="2382585" cy="1785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5"/>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6643702" y="3786190"/>
            <a:ext cx="2286016" cy="1714512"/>
          </a:xfrm>
          <a:prstGeom prst="rect">
            <a:avLst/>
          </a:prstGeom>
        </p:spPr>
      </p:pic>
      <p:pic>
        <p:nvPicPr>
          <p:cNvPr id="11" name="Picture 2" descr="Imagini pentru colegiu tehnic mihai viteazu vulcan">
            <a:hlinkClick r:id="rId8"/>
          </p:cNvPr>
          <p:cNvPicPr>
            <a:picLocks noChangeAspect="1" noChangeArrowheads="1"/>
          </p:cNvPicPr>
          <p:nvPr/>
        </p:nvPicPr>
        <p:blipFill>
          <a:blip r:embed="rId9" cstate="print"/>
          <a:srcRect/>
          <a:stretch>
            <a:fillRect/>
          </a:stretch>
        </p:blipFill>
        <p:spPr bwMode="auto">
          <a:xfrm>
            <a:off x="4214810" y="3714751"/>
            <a:ext cx="2357454" cy="2357455"/>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332656"/>
            <a:ext cx="7488832" cy="1080120"/>
          </a:xfrm>
        </p:spPr>
        <p:txBody>
          <a:bodyPr>
            <a:noAutofit/>
          </a:bodyPr>
          <a:lstStyle/>
          <a:p>
            <a:r>
              <a:rPr lang="en-US" sz="2400" b="1" dirty="0" smtClean="0">
                <a:solidFill>
                  <a:srgbClr val="C00000"/>
                </a:solidFill>
              </a:rPr>
              <a:t>3. </a:t>
            </a:r>
            <a:r>
              <a:rPr lang="en-US" sz="2400" b="1" u="sng" dirty="0" smtClean="0">
                <a:solidFill>
                  <a:srgbClr val="C00000"/>
                </a:solidFill>
              </a:rPr>
              <a:t>MODERNIZATION </a:t>
            </a:r>
            <a:r>
              <a:rPr lang="en-US" sz="2400" b="1" u="sng" dirty="0">
                <a:solidFill>
                  <a:srgbClr val="C00000"/>
                </a:solidFill>
              </a:rPr>
              <a:t>OF THE </a:t>
            </a:r>
            <a:r>
              <a:rPr lang="en-US" sz="2400" b="1" u="sng" dirty="0" smtClean="0">
                <a:solidFill>
                  <a:srgbClr val="C00000"/>
                </a:solidFill>
              </a:rPr>
              <a:t>TECHNICAL COLLEGE</a:t>
            </a:r>
            <a:r>
              <a:rPr lang="en-US" sz="2400" b="1" u="sng" dirty="0">
                <a:solidFill>
                  <a:srgbClr val="C00000"/>
                </a:solidFill>
              </a:rPr>
              <a:t/>
            </a:r>
            <a:br>
              <a:rPr lang="en-US" sz="2400" b="1" u="sng" dirty="0">
                <a:solidFill>
                  <a:srgbClr val="C00000"/>
                </a:solidFill>
              </a:rPr>
            </a:br>
            <a:r>
              <a:rPr lang="en-US" sz="2400" b="1" u="sng" dirty="0" smtClean="0">
                <a:solidFill>
                  <a:srgbClr val="C00000"/>
                </a:solidFill>
              </a:rPr>
              <a:t>MIHAI VITEAZU FROM VULCAN MUNICIPALITY</a:t>
            </a:r>
            <a:r>
              <a:rPr lang="en-US" sz="2400" b="1" dirty="0" smtClean="0">
                <a:solidFill>
                  <a:srgbClr val="C00000"/>
                </a:solidFill>
              </a:rPr>
              <a:t> – </a:t>
            </a:r>
            <a:r>
              <a:rPr lang="ro-RO" sz="2400" b="1" dirty="0" smtClean="0">
                <a:solidFill>
                  <a:srgbClr val="C00000"/>
                </a:solidFill>
              </a:rPr>
              <a:t/>
            </a:r>
            <a:br>
              <a:rPr lang="ro-RO" sz="2400" b="1" dirty="0" smtClean="0">
                <a:solidFill>
                  <a:srgbClr val="C00000"/>
                </a:solidFill>
              </a:rPr>
            </a:br>
            <a:r>
              <a:rPr lang="en-US" sz="2000" b="1" i="1" dirty="0" smtClean="0">
                <a:solidFill>
                  <a:srgbClr val="C00000"/>
                </a:solidFill>
              </a:rPr>
              <a:t>1,5 million euro – implemented 2013-2015</a:t>
            </a:r>
            <a:endParaRPr lang="ro-RO" sz="2000" b="1" i="1" dirty="0">
              <a:solidFill>
                <a:srgbClr val="C00000"/>
              </a:solidFill>
            </a:endParaRPr>
          </a:p>
        </p:txBody>
      </p:sp>
      <p:pic>
        <p:nvPicPr>
          <p:cNvPr id="2050"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5720" y="1500174"/>
            <a:ext cx="2760145" cy="20717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2" descr="F:\pr gala brasov\colegiu\COLEGIU VULCAN 3.JPG"/>
          <p:cNvPicPr>
            <a:picLocks noChangeAspect="1" noChangeArrowheads="1"/>
          </p:cNvPicPr>
          <p:nvPr/>
        </p:nvPicPr>
        <p:blipFill>
          <a:blip r:embed="rId3" cstate="print"/>
          <a:srcRect/>
          <a:stretch>
            <a:fillRect/>
          </a:stretch>
        </p:blipFill>
        <p:spPr bwMode="auto">
          <a:xfrm>
            <a:off x="3214678" y="1571612"/>
            <a:ext cx="2762269" cy="2071702"/>
          </a:xfrm>
          <a:prstGeom prst="rect">
            <a:avLst/>
          </a:prstGeom>
          <a:noFill/>
        </p:spPr>
      </p:pic>
      <p:pic>
        <p:nvPicPr>
          <p:cNvPr id="5" name="Picture 6" descr="F:\pr gala brasov\colegiu\COLEGIU VULCAN7.JPG"/>
          <p:cNvPicPr>
            <a:picLocks noChangeAspect="1" noChangeArrowheads="1"/>
          </p:cNvPicPr>
          <p:nvPr/>
        </p:nvPicPr>
        <p:blipFill>
          <a:blip r:embed="rId4" cstate="print"/>
          <a:srcRect/>
          <a:stretch>
            <a:fillRect/>
          </a:stretch>
        </p:blipFill>
        <p:spPr bwMode="auto">
          <a:xfrm>
            <a:off x="6072198" y="1643050"/>
            <a:ext cx="2762268" cy="2071702"/>
          </a:xfrm>
          <a:prstGeom prst="rect">
            <a:avLst/>
          </a:prstGeom>
          <a:noFill/>
        </p:spPr>
      </p:pic>
      <p:pic>
        <p:nvPicPr>
          <p:cNvPr id="6" name="Picture 3"/>
          <p:cNvPicPr>
            <a:picLocks noChangeAspect="1" noChangeArrowheads="1"/>
          </p:cNvPicPr>
          <p:nvPr/>
        </p:nvPicPr>
        <p:blipFill>
          <a:blip r:embed="rId5" cstate="print"/>
          <a:srcRect/>
          <a:stretch>
            <a:fillRect/>
          </a:stretch>
        </p:blipFill>
        <p:spPr bwMode="auto">
          <a:xfrm>
            <a:off x="285720" y="3857628"/>
            <a:ext cx="2762269" cy="2071702"/>
          </a:xfrm>
          <a:prstGeom prst="rect">
            <a:avLst/>
          </a:prstGeom>
          <a:noFill/>
          <a:ln w="9525">
            <a:noFill/>
            <a:miter lim="800000"/>
            <a:headEnd/>
            <a:tailEnd/>
          </a:ln>
          <a:effectLst/>
        </p:spPr>
      </p:pic>
      <p:pic>
        <p:nvPicPr>
          <p:cNvPr id="8196" name="Picture 4" descr="Imagini pentru colegiu tehnic mihai viteazu vulcan">
            <a:hlinkClick r:id="rId6"/>
          </p:cNvPr>
          <p:cNvPicPr>
            <a:picLocks noChangeAspect="1" noChangeArrowheads="1"/>
          </p:cNvPicPr>
          <p:nvPr/>
        </p:nvPicPr>
        <p:blipFill>
          <a:blip r:embed="rId7" cstate="print"/>
          <a:srcRect/>
          <a:stretch>
            <a:fillRect/>
          </a:stretch>
        </p:blipFill>
        <p:spPr bwMode="auto">
          <a:xfrm>
            <a:off x="3286116" y="3857628"/>
            <a:ext cx="3117912" cy="2071702"/>
          </a:xfrm>
          <a:prstGeom prst="rect">
            <a:avLst/>
          </a:prstGeom>
          <a:noFill/>
        </p:spPr>
      </p:pic>
      <p:pic>
        <p:nvPicPr>
          <p:cNvPr id="9" name="Picture 2"/>
          <p:cNvPicPr>
            <a:picLocks noChangeAspect="1" noChangeArrowheads="1"/>
          </p:cNvPicPr>
          <p:nvPr/>
        </p:nvPicPr>
        <p:blipFill>
          <a:blip r:embed="rId8" cstate="print"/>
          <a:srcRect/>
          <a:stretch>
            <a:fillRect/>
          </a:stretch>
        </p:blipFill>
        <p:spPr bwMode="auto">
          <a:xfrm>
            <a:off x="6500827" y="3875486"/>
            <a:ext cx="2357454" cy="1768091"/>
          </a:xfrm>
          <a:prstGeom prst="rect">
            <a:avLst/>
          </a:prstGeom>
          <a:noFill/>
          <a:ln w="9525">
            <a:noFill/>
            <a:miter lim="800000"/>
            <a:headEnd/>
            <a:tailEnd/>
          </a:ln>
          <a:effectLst/>
        </p:spPr>
      </p:pic>
    </p:spTree>
    <p:extLst>
      <p:ext uri="{BB962C8B-B14F-4D97-AF65-F5344CB8AC3E}">
        <p14:creationId xmlns="" xmlns:p14="http://schemas.microsoft.com/office/powerpoint/2010/main" val="28573317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b="1" u="sng" dirty="0" smtClean="0">
                <a:solidFill>
                  <a:srgbClr val="002060"/>
                </a:solidFill>
              </a:rPr>
              <a:t>4. MODERNIZATION OF CENTRAL ROAD SYSTEM- MIHAI VITEAZU -FROM VULCAN MUNICIPALITY – </a:t>
            </a:r>
            <a:r>
              <a:rPr lang="en-US" sz="2400" b="1" i="1" dirty="0" smtClean="0">
                <a:solidFill>
                  <a:srgbClr val="002060"/>
                </a:solidFill>
              </a:rPr>
              <a:t>7 million euro implemented 2009-2011</a:t>
            </a:r>
            <a:endParaRPr lang="ro-RO" sz="2400" b="1" i="1" dirty="0">
              <a:solidFill>
                <a:srgbClr val="002060"/>
              </a:solidFill>
            </a:endParaRPr>
          </a:p>
        </p:txBody>
      </p:sp>
      <p:pic>
        <p:nvPicPr>
          <p:cNvPr id="29698" name="Picture 2" descr="http://www.e-vulcan.ro/portal/hunedoara/vulcan/portal.nsf/33C00EF35E241DD0C225810E002DDD61/$FILE/Untitled_Panorama10.jpg"/>
          <p:cNvPicPr>
            <a:picLocks noChangeAspect="1" noChangeArrowheads="1"/>
          </p:cNvPicPr>
          <p:nvPr/>
        </p:nvPicPr>
        <p:blipFill>
          <a:blip r:embed="rId2" cstate="print"/>
          <a:srcRect/>
          <a:stretch>
            <a:fillRect/>
          </a:stretch>
        </p:blipFill>
        <p:spPr bwMode="auto">
          <a:xfrm>
            <a:off x="2786050" y="1500174"/>
            <a:ext cx="5857916" cy="2928958"/>
          </a:xfrm>
          <a:prstGeom prst="rect">
            <a:avLst/>
          </a:prstGeom>
          <a:noFill/>
        </p:spPr>
      </p:pic>
      <p:pic>
        <p:nvPicPr>
          <p:cNvPr id="29699" name="Picture 3"/>
          <p:cNvPicPr>
            <a:picLocks noChangeAspect="1" noChangeArrowheads="1"/>
          </p:cNvPicPr>
          <p:nvPr/>
        </p:nvPicPr>
        <p:blipFill>
          <a:blip r:embed="rId3" cstate="print"/>
          <a:srcRect/>
          <a:stretch>
            <a:fillRect/>
          </a:stretch>
        </p:blipFill>
        <p:spPr bwMode="auto">
          <a:xfrm>
            <a:off x="500034" y="3510372"/>
            <a:ext cx="2071702" cy="3109496"/>
          </a:xfrm>
          <a:prstGeom prst="rect">
            <a:avLst/>
          </a:prstGeom>
          <a:noFill/>
          <a:ln w="9525">
            <a:noFill/>
            <a:miter lim="800000"/>
            <a:headEnd/>
            <a:tailEnd/>
          </a:ln>
          <a:effectLst/>
        </p:spPr>
      </p:pic>
      <p:pic>
        <p:nvPicPr>
          <p:cNvPr id="12" name="Substituent conținut 11" descr="DSC05884.jpg"/>
          <p:cNvPicPr>
            <a:picLocks noGrp="1" noChangeAspect="1"/>
          </p:cNvPicPr>
          <p:nvPr>
            <p:ph idx="1"/>
          </p:nvPr>
        </p:nvPicPr>
        <p:blipFill>
          <a:blip r:embed="rId4" cstate="print"/>
          <a:stretch>
            <a:fillRect/>
          </a:stretch>
        </p:blipFill>
        <p:spPr>
          <a:xfrm>
            <a:off x="214282" y="1500174"/>
            <a:ext cx="2524126" cy="1893095"/>
          </a:xfrm>
          <a:prstGeom prst="rect">
            <a:avLst/>
          </a:prstGeom>
        </p:spPr>
      </p:pic>
      <p:pic>
        <p:nvPicPr>
          <p:cNvPr id="13" name="Imagine 12" descr="DSC00335.JPG"/>
          <p:cNvPicPr>
            <a:picLocks noChangeAspect="1"/>
          </p:cNvPicPr>
          <p:nvPr/>
        </p:nvPicPr>
        <p:blipFill>
          <a:blip r:embed="rId5" cstate="print"/>
          <a:stretch>
            <a:fillRect/>
          </a:stretch>
        </p:blipFill>
        <p:spPr>
          <a:xfrm>
            <a:off x="3000364" y="4643446"/>
            <a:ext cx="2428892" cy="1821669"/>
          </a:xfrm>
          <a:prstGeom prst="rect">
            <a:avLst/>
          </a:prstGeom>
        </p:spPr>
      </p:pic>
      <p:pic>
        <p:nvPicPr>
          <p:cNvPr id="14" name="Imagine 13" descr="316023_235294286530055_100001484563412_681839_261036357_a.jpg"/>
          <p:cNvPicPr>
            <a:picLocks noChangeAspect="1"/>
          </p:cNvPicPr>
          <p:nvPr/>
        </p:nvPicPr>
        <p:blipFill>
          <a:blip r:embed="rId6" cstate="print"/>
          <a:stretch>
            <a:fillRect/>
          </a:stretch>
        </p:blipFill>
        <p:spPr>
          <a:xfrm>
            <a:off x="6000760" y="4714884"/>
            <a:ext cx="2357454" cy="1624023"/>
          </a:xfrm>
          <a:prstGeom prst="rect">
            <a:avLst/>
          </a:prstGeom>
        </p:spPr>
      </p:pic>
    </p:spTree>
    <p:extLst>
      <p:ext uri="{BB962C8B-B14F-4D97-AF65-F5344CB8AC3E}">
        <p14:creationId xmlns="" xmlns:p14="http://schemas.microsoft.com/office/powerpoint/2010/main" val="21805788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5491</TotalTime>
  <Words>1164</Words>
  <Application>Microsoft Office PowerPoint</Application>
  <PresentationFormat>Expunere pe ecran (4:3)</PresentationFormat>
  <Paragraphs>93</Paragraphs>
  <Slides>21</Slides>
  <Notes>4</Notes>
  <HiddenSlides>0</HiddenSlides>
  <MMClips>0</MMClips>
  <ScaleCrop>false</ScaleCrop>
  <HeadingPairs>
    <vt:vector size="4" baseType="variant">
      <vt:variant>
        <vt:lpstr>Temă</vt:lpstr>
      </vt:variant>
      <vt:variant>
        <vt:i4>1</vt:i4>
      </vt:variant>
      <vt:variant>
        <vt:lpstr>Titluri diapozitive</vt:lpstr>
      </vt:variant>
      <vt:variant>
        <vt:i4>21</vt:i4>
      </vt:variant>
    </vt:vector>
  </HeadingPairs>
  <TitlesOfParts>
    <vt:vector size="22" baseType="lpstr">
      <vt:lpstr>Office Theme</vt:lpstr>
      <vt:lpstr>Diapozitivul 1</vt:lpstr>
      <vt:lpstr>Diapozitivul 2</vt:lpstr>
      <vt:lpstr>A Short Description of the Presentation</vt:lpstr>
      <vt:lpstr>The Map:  Europe – Romania- Vulcan Municipality  </vt:lpstr>
      <vt:lpstr> Our town presented by photos</vt:lpstr>
      <vt:lpstr>PROJECTS IMPLEMENTED WITH EUROPEAN FUNDS IN VULCAN MUNICIPALITY IN THE LAST 10 YEARS </vt:lpstr>
      <vt:lpstr> </vt:lpstr>
      <vt:lpstr>3. MODERNIZATION OF THE TECHNICAL COLLEGE MIHAI VITEAZU FROM VULCAN MUNICIPALITY –  1,5 million euro – implemented 2013-2015</vt:lpstr>
      <vt:lpstr>4. MODERNIZATION OF CENTRAL ROAD SYSTEM- MIHAI VITEAZU -FROM VULCAN MUNICIPALITY – 7 million euro implemented 2009-2011</vt:lpstr>
      <vt:lpstr>For the modernization of all educational units in the Town, Vulcan got the first prize at the Structural Funds Gala in Brussels – 2015 Two members of the project team visited the European Commission and for a week had direct meetings with European commissioners from all European funding programs. It was a unique experience in life.</vt:lpstr>
      <vt:lpstr> The community from Vulcan was found in several projects dedicated to civil society. The local public administration was partner with other communities in the European Union (Italy, England, Finland, Greece, Bulgaria, Slovakia, Hungary….. )2009-2015 </vt:lpstr>
      <vt:lpstr>  </vt:lpstr>
      <vt:lpstr>Considering the theme of our project, Romania is part of the European trend of increasing Eurosceptics.  From enthusiastic Euros, Romanians have become Eurosceptics. Romania joined the European Union -  1st January 2007  Romania is experiencing the highest growth of Eurosceptics after Germany (2017). In the Internet are a lot of information, but the next one better underline the situation from our country.  .</vt:lpstr>
      <vt:lpstr>Diapozitivul 14</vt:lpstr>
      <vt:lpstr>Diapozitivul 15</vt:lpstr>
      <vt:lpstr>Diapozitivul 16</vt:lpstr>
      <vt:lpstr>Diapozitivul 17</vt:lpstr>
      <vt:lpstr>Diapozitivul 18</vt:lpstr>
      <vt:lpstr>Conclusions Misinformation book published online</vt:lpstr>
      <vt:lpstr>Diapozitivul 20</vt:lpstr>
      <vt:lpstr>Diapozitivul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LightROM</dc:creator>
  <cp:lastModifiedBy>Monica - POCA</cp:lastModifiedBy>
  <cp:revision>331</cp:revision>
  <dcterms:created xsi:type="dcterms:W3CDTF">2016-04-25T03:25:53Z</dcterms:created>
  <dcterms:modified xsi:type="dcterms:W3CDTF">2019-09-20T11:18:17Z</dcterms:modified>
</cp:coreProperties>
</file>